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Layouts/slideLayout4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s/slide2.xml" ContentType="application/vnd.openxmlformats-officedocument.presentationml.slide+xml"/>
  <Override PartName="/ppt/notesSlides/notesSlide3.xml" ContentType="application/vnd.openxmlformats-officedocument.presentationml.notesSlide+xml"/>
  <Override PartName="/ppt/slideLayouts/slideLayout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8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147471482" r:id="rId2"/>
    <p:sldId id="2147471692" r:id="rId3"/>
    <p:sldId id="214747167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notesMaster" Target="notesMasters/notesMaster1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3B38FF-7228-4EBD-A107-7BE229609AC1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876E30-1543-4689-A956-AA42689716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0832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867202-C2C1-4981-B35D-67FAD833228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20139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26469-5132-4753-43AA-3F937FE5A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DCFB54-80ED-27AA-991B-8384DE6B08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D0CE67-85BE-29A2-77CA-2B831FE681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C0E689-A70E-4BE2-8A28-44F31E2810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18D590-6797-44D2-9F0B-3FB68084460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19405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B164-06E3-46AF-BC76-7B1FB027A17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8264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BB75C-104F-83CE-354D-09CB2013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B52700-17F9-4EF9-4399-83794B58FD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6D6960-8765-C106-39A9-49D712A9B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11612-5440-4D03-BAA8-8985814BEE5C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FE3FB0-E821-4C78-7B73-CE4430E1B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98056-D9AD-11EA-1B50-3ED4A44F0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F7C79-98C9-4AE3-A2C4-81178456C9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9146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04560-F85C-EDC7-3B6C-0C9792A6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D76549-7F52-D7FA-EBC0-72BD07A9CA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3D4643-97A2-96F7-1B29-9D682C519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11612-5440-4D03-BAA8-8985814BEE5C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425FF-148A-2F47-FE40-1B26592B4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90972B-C9C1-DB04-4DCA-098C0602A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F7C79-98C9-4AE3-A2C4-81178456C9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5866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70FE61-4478-D72C-BD01-84B38B54FA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3089A1-6F72-D59A-AE93-17F1772637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7A69FA-32F8-B8A7-12C2-950631FF7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11612-5440-4D03-BAA8-8985814BEE5C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0437B-757D-BC3B-9BB9-071AD0772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6C5F93-834B-53F6-FB43-FB9CE5977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F7C79-98C9-4AE3-A2C4-81178456C9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66759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bg>
      <p:bgPr>
        <a:solidFill>
          <a:srgbClr val="00C0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19"/>
          <a:stretch/>
        </p:blipFill>
        <p:spPr>
          <a:xfrm>
            <a:off x="321733" y="402169"/>
            <a:ext cx="1486046" cy="12178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9E049A-9CCE-38EE-3CA9-041D5F6E6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95137" y="2710250"/>
            <a:ext cx="5552303" cy="244663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810158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30" b="0">
                <a:solidFill>
                  <a:schemeClr val="tx1"/>
                </a:solidFill>
              </a:defRPr>
            </a:lvl1pPr>
          </a:lstStyle>
          <a:p>
            <a:r>
              <a:rPr lang="en-US"/>
              <a:t>[Title]</a:t>
            </a:r>
            <a:br>
              <a:rPr lang="en-US"/>
            </a:br>
            <a:br>
              <a:rPr lang="en-US"/>
            </a:br>
            <a:r>
              <a:rPr lang="en-US"/>
              <a:t>[Date]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27784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56F01-F259-0E6C-C74E-31515A480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0A170F-0C50-D128-7AB4-624007F5CC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5F8723-12FE-DD7E-A01B-511F6E840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11612-5440-4D03-BAA8-8985814BEE5C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B93CCC-7598-7CF7-EE37-E40B3BB1C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98AC44-773F-FEC7-FC4A-917424726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F7C79-98C9-4AE3-A2C4-81178456C9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5245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1B3CA-09C5-8696-7549-6A8B7A115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C46AB5-5F18-256C-2E1E-ECB6985EC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4E82FD-A067-4825-4B2A-F0F198C15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11612-5440-4D03-BAA8-8985814BEE5C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9B5FEB-BF1B-5825-AB63-11AFE18C8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428D08-B669-7C77-DC4B-3C612B8DB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F7C79-98C9-4AE3-A2C4-81178456C9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643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D5EDF-9BC5-680F-E6AC-4D7B1F232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BDA1D3-2FF4-3639-39B5-F9D5992198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C59DD0-E143-D352-865C-7826C75887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DD4F4C-3C50-1EE5-BE7E-DBDC40EB8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11612-5440-4D03-BAA8-8985814BEE5C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E2C255-561F-7042-E7B4-2E2396ED2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B06285-DBA6-A908-5990-DB939D045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F7C79-98C9-4AE3-A2C4-81178456C9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237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4B2D4-0415-0D9B-92CD-C94729041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580CFF-7810-64E4-9A06-0D13C49BA0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F3DD8-1F5C-7342-64EA-99B3E6F70E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A65435-1093-A424-CA55-F56A38250D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564AA5-8692-3BF9-E286-4DBB2FC558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B39DB7-B7CA-0744-C962-21CF14427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11612-5440-4D03-BAA8-8985814BEE5C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9E5935D-80EC-2507-D2C7-957A3170D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FBE595-117F-B017-AABD-CBFB5EFAB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F7C79-98C9-4AE3-A2C4-81178456C9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9635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E178E-67C6-5370-4453-AC1D5F91C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6083D3-AB1C-48A8-B4C5-8BFD7EBE9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11612-5440-4D03-BAA8-8985814BEE5C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99408C-CC87-43EA-7D11-6C9F69011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D54BD9-E760-EAD7-A0D5-98FE2EE06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F7C79-98C9-4AE3-A2C4-81178456C9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79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E86D85-BBDC-5101-6969-B25D22D52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11612-5440-4D03-BAA8-8985814BEE5C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9173A8-D642-D4EB-23F8-189631608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2CFCC5-0005-90A4-D3E0-BCEED1430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F7C79-98C9-4AE3-A2C4-81178456C9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1016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80F8F-B430-FA03-BFD8-08236345E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F9113-2A23-A0B0-813F-B654C2865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04A300-1188-78C9-1DFF-0F015BD57B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C55623-E55E-5D74-9363-BEB36DFFB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11612-5440-4D03-BAA8-8985814BEE5C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77E0C1-7249-9BA6-2B5A-C0AEBD27A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A64A5F-2103-6F9F-D08A-ADF321D6B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F7C79-98C9-4AE3-A2C4-81178456C9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6946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DFAD6-2442-C140-FB1A-598B2C59B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2C7232-D1B2-0A18-4C0F-473E11F8C9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EF4D42-CEB3-ED1D-8A47-6BBE975005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D3BA8C-4856-1E44-054D-475A74F7E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11612-5440-4D03-BAA8-8985814BEE5C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953EBF-3177-A945-7296-23F5F5C7C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BE359B-317D-9ED1-057E-14CFDFCC6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F7C79-98C9-4AE3-A2C4-81178456C9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0583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07B0AD-442B-9AE4-AB9C-74123CAEF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F44625-76BF-3A2C-7087-035FD99BF6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1C97C4-8D3C-F640-8609-C293F4B842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311612-5440-4D03-BAA8-8985814BEE5C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C4EDF2-C7FE-459C-1EAD-35BF6F97E5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6CFD1F-EF36-7110-3CF5-CA3C274967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4F7C79-98C9-4AE3-A2C4-81178456C9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868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usiness.gov.uk/recrui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ssets.publishing.service.gov.uk/media/697b33aef8f4a746d9572eea/jobs_guarantee_grant_guidance.pdf" TargetMode="External"/><Relationship Id="rId5" Type="http://schemas.openxmlformats.org/officeDocument/2006/relationships/hyperlink" Target="https://find-employer-schemes.education.gov.uk/schemes/sector-based-work-academy-programme-swap" TargetMode="External"/><Relationship Id="rId4" Type="http://schemas.openxmlformats.org/officeDocument/2006/relationships/hyperlink" Target="https://www.gov.uk/government/publications/employers-could-you-offer-work-experienc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D8004892-CF32-97E6-152F-A74972EB4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756061"/>
            <a:ext cx="11109959" cy="1408166"/>
          </a:xfrm>
        </p:spPr>
        <p:txBody>
          <a:bodyPr>
            <a:normAutofit fontScale="90000"/>
          </a:bodyPr>
          <a:lstStyle/>
          <a:p>
            <a:r>
              <a:rPr lang="en-US" sz="4400" b="1" dirty="0"/>
              <a:t>The Youth Guarantee</a:t>
            </a:r>
            <a:br>
              <a:rPr lang="en-US" sz="4400" dirty="0"/>
            </a:br>
            <a:r>
              <a:rPr lang="en-US" sz="2200" dirty="0"/>
              <a:t>Tracey Dickson Senior Business Support Manager</a:t>
            </a:r>
            <a:br>
              <a:rPr lang="en-US" sz="2200" dirty="0"/>
            </a:br>
            <a:r>
              <a:rPr lang="en-US" sz="2200" dirty="0"/>
              <a:t>East District Youth Lead</a:t>
            </a:r>
            <a:br>
              <a:rPr lang="en-US" sz="1600" b="1" dirty="0"/>
            </a:br>
            <a:br>
              <a:rPr lang="en-US" sz="4400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04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EBCEE-1ADA-B50B-4A99-FDC5DEE99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C3C1F27-9632-F430-969C-CCF00492449E}"/>
              </a:ext>
            </a:extLst>
          </p:cNvPr>
          <p:cNvSpPr/>
          <p:nvPr/>
        </p:nvSpPr>
        <p:spPr>
          <a:xfrm>
            <a:off x="4777748" y="1232399"/>
            <a:ext cx="3503231" cy="45204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b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Increasing skills and experience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Work experience (GB) –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150,000 additional Work Experience placements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Sector-based training (Eng + Sc) –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145,000 additional sector-based work academy programme (SWAP) placements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EDEA447-B6C1-DCD5-4D70-65F551419833}"/>
              </a:ext>
            </a:extLst>
          </p:cNvPr>
          <p:cNvSpPr/>
          <p:nvPr/>
        </p:nvSpPr>
        <p:spPr>
          <a:xfrm>
            <a:off x="1267499" y="1232320"/>
            <a:ext cx="3342009" cy="45098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b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Providing the right support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Youth Hubs (GB) –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Over 100 Hubs, increasing to over 360 across GB for all 16-24s – co-located services inc. mental health</a:t>
            </a:r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Youth Guarantee Gateway (GB) –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New, intensive support for young people on UC </a:t>
            </a: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for 3 months+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D828A2D-EF12-3156-DFE8-B18BDCC3B2DC}"/>
              </a:ext>
            </a:extLst>
          </p:cNvPr>
          <p:cNvSpPr/>
          <p:nvPr/>
        </p:nvSpPr>
        <p:spPr>
          <a:xfrm>
            <a:off x="200571" y="1227003"/>
            <a:ext cx="978931" cy="45286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86D320-0AF5-6369-DF11-152E864E9BC5}"/>
              </a:ext>
            </a:extLst>
          </p:cNvPr>
          <p:cNvSpPr txBox="1"/>
          <p:nvPr/>
        </p:nvSpPr>
        <p:spPr>
          <a:xfrm>
            <a:off x="204127" y="239152"/>
            <a:ext cx="1198787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We are investing £2.5bn into the Youth Guarantee to support young people to earn and learn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9A606D-7CE0-0C96-4551-BBCCA9D30AF8}"/>
              </a:ext>
            </a:extLst>
          </p:cNvPr>
          <p:cNvSpPr txBox="1"/>
          <p:nvPr/>
        </p:nvSpPr>
        <p:spPr>
          <a:xfrm>
            <a:off x="167359" y="3212723"/>
            <a:ext cx="1040244" cy="49244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Policy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Response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48090C-4425-7813-B4BC-33FD442C9BA3}"/>
              </a:ext>
            </a:extLst>
          </p:cNvPr>
          <p:cNvSpPr/>
          <p:nvPr/>
        </p:nvSpPr>
        <p:spPr>
          <a:xfrm>
            <a:off x="8449220" y="1227003"/>
            <a:ext cx="3679616" cy="45098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Delivering financial support to employers</a:t>
            </a:r>
            <a:endParaRPr kumimoji="0" lang="en-GB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UC Hiring Incentives for 18-24s (GB) – 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£3k payment for employers who recruit 18–24 year olds who have been on UC and out of work for more than 6 months - delivered from June 26</a:t>
            </a: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Jobs Guarantee for 18-24s (GB) –</a:t>
            </a: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–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Government‑funded jobs for young people aged 18–24 on Universal Credit who have been out of work for more 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than </a:t>
            </a: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18 months, 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with national rollout from Autumn 26</a:t>
            </a: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Employer NICs relief (GB) – 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Zero employer NICs for employees under 21 and apprentices under 25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D5A3514-A088-E691-2A22-266742D6310B}"/>
              </a:ext>
            </a:extLst>
          </p:cNvPr>
          <p:cNvSpPr/>
          <p:nvPr/>
        </p:nvSpPr>
        <p:spPr>
          <a:xfrm>
            <a:off x="1293834" y="5824299"/>
            <a:ext cx="3315672" cy="583138"/>
          </a:xfrm>
          <a:prstGeom prst="rect">
            <a:avLst/>
          </a:prstGeom>
          <a:solidFill>
            <a:srgbClr val="D2FADB"/>
          </a:solidFill>
          <a:ln>
            <a:solidFill>
              <a:srgbClr val="92D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GB-wide integrated services and support networks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5C607BE-918D-3869-7329-DADECA852165}"/>
              </a:ext>
            </a:extLst>
          </p:cNvPr>
          <p:cNvSpPr/>
          <p:nvPr/>
        </p:nvSpPr>
        <p:spPr>
          <a:xfrm>
            <a:off x="8449220" y="5824297"/>
            <a:ext cx="3681056" cy="583140"/>
          </a:xfrm>
          <a:prstGeom prst="rect">
            <a:avLst/>
          </a:prstGeom>
          <a:solidFill>
            <a:srgbClr val="D2FADB"/>
          </a:solidFill>
          <a:ln>
            <a:solidFill>
              <a:srgbClr val="92D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Increase youth employment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17B0280-E562-0BAE-DF78-005DEF0FBE26}"/>
              </a:ext>
            </a:extLst>
          </p:cNvPr>
          <p:cNvSpPr/>
          <p:nvPr/>
        </p:nvSpPr>
        <p:spPr>
          <a:xfrm>
            <a:off x="4777748" y="5837804"/>
            <a:ext cx="3503230" cy="583139"/>
          </a:xfrm>
          <a:prstGeom prst="rect">
            <a:avLst/>
          </a:prstGeom>
          <a:solidFill>
            <a:srgbClr val="D2FADB"/>
          </a:solidFill>
          <a:ln>
            <a:solidFill>
              <a:srgbClr val="92D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More cross-sector opportunities to upskill and gain experience and reverse declining apprenticeships uptake</a:t>
            </a:r>
          </a:p>
        </p:txBody>
      </p:sp>
      <p:pic>
        <p:nvPicPr>
          <p:cNvPr id="46" name="Graphic 45" descr="Social network outline">
            <a:extLst>
              <a:ext uri="{FF2B5EF4-FFF2-40B4-BE49-F238E27FC236}">
                <a16:creationId xmlns:a16="http://schemas.microsoft.com/office/drawing/2014/main" id="{284AF03E-A177-6335-8270-A6C18BC57FD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10832" y="1348546"/>
            <a:ext cx="755638" cy="755638"/>
          </a:xfrm>
          <a:prstGeom prst="rect">
            <a:avLst/>
          </a:prstGeom>
        </p:spPr>
      </p:pic>
      <p:pic>
        <p:nvPicPr>
          <p:cNvPr id="48" name="Graphic 47" descr="Boardroom outline">
            <a:extLst>
              <a:ext uri="{FF2B5EF4-FFF2-40B4-BE49-F238E27FC236}">
                <a16:creationId xmlns:a16="http://schemas.microsoft.com/office/drawing/2014/main" id="{376E522C-A315-6E6B-67C3-D3FB38503D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2988" y="1192360"/>
            <a:ext cx="919145" cy="919145"/>
          </a:xfrm>
          <a:prstGeom prst="rect">
            <a:avLst/>
          </a:prstGeom>
        </p:spPr>
      </p:pic>
      <p:pic>
        <p:nvPicPr>
          <p:cNvPr id="52" name="Graphic 51" descr="Classroom outline">
            <a:extLst>
              <a:ext uri="{FF2B5EF4-FFF2-40B4-BE49-F238E27FC236}">
                <a16:creationId xmlns:a16="http://schemas.microsoft.com/office/drawing/2014/main" id="{E18F076A-3638-8967-B853-1373A70B1F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79641" y="1372090"/>
            <a:ext cx="767738" cy="76773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B225D28-5A2A-A231-FF99-88DEA774ECF8}"/>
              </a:ext>
            </a:extLst>
          </p:cNvPr>
          <p:cNvSpPr/>
          <p:nvPr/>
        </p:nvSpPr>
        <p:spPr>
          <a:xfrm>
            <a:off x="200572" y="5827549"/>
            <a:ext cx="978932" cy="579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87CB13-0618-095D-9F0F-E745860415C8}"/>
              </a:ext>
            </a:extLst>
          </p:cNvPr>
          <p:cNvSpPr txBox="1"/>
          <p:nvPr/>
        </p:nvSpPr>
        <p:spPr>
          <a:xfrm>
            <a:off x="149189" y="5968672"/>
            <a:ext cx="1129761" cy="292388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Outcomes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0C99DA-9507-59A6-6C5E-73F2D782BDD5}"/>
              </a:ext>
            </a:extLst>
          </p:cNvPr>
          <p:cNvSpPr/>
          <p:nvPr/>
        </p:nvSpPr>
        <p:spPr>
          <a:xfrm>
            <a:off x="1278950" y="690956"/>
            <a:ext cx="3330558" cy="4667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Get young people the right support, at the right time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D616F4-9287-7664-5FD5-77077EBCDC2B}"/>
              </a:ext>
            </a:extLst>
          </p:cNvPr>
          <p:cNvSpPr/>
          <p:nvPr/>
        </p:nvSpPr>
        <p:spPr>
          <a:xfrm>
            <a:off x="8449219" y="690956"/>
            <a:ext cx="3679616" cy="4565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Incentivising employers to hire young people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141263B-9D40-9BCC-B7C7-02D969F5B385}"/>
              </a:ext>
            </a:extLst>
          </p:cNvPr>
          <p:cNvSpPr/>
          <p:nvPr/>
        </p:nvSpPr>
        <p:spPr>
          <a:xfrm>
            <a:off x="4777748" y="690956"/>
            <a:ext cx="3503231" cy="4565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Funding training, work experience and apprenticeships so young people can gain skills employers need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D32FD30-610E-211C-66D6-2982537091C4}"/>
              </a:ext>
            </a:extLst>
          </p:cNvPr>
          <p:cNvSpPr/>
          <p:nvPr/>
        </p:nvSpPr>
        <p:spPr>
          <a:xfrm>
            <a:off x="200572" y="690956"/>
            <a:ext cx="978932" cy="4667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9E66C5-7DCD-6AF6-DDCA-EAD81CCAD223}"/>
              </a:ext>
            </a:extLst>
          </p:cNvPr>
          <p:cNvSpPr txBox="1"/>
          <p:nvPr/>
        </p:nvSpPr>
        <p:spPr>
          <a:xfrm>
            <a:off x="119607" y="778151"/>
            <a:ext cx="1129761" cy="292388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Objective</a:t>
            </a:r>
          </a:p>
        </p:txBody>
      </p:sp>
    </p:spTree>
    <p:extLst>
      <p:ext uri="{BB962C8B-B14F-4D97-AF65-F5344CB8AC3E}">
        <p14:creationId xmlns:p14="http://schemas.microsoft.com/office/powerpoint/2010/main" val="4099577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9386684-1526-0983-5B30-725645822BB9}"/>
              </a:ext>
            </a:extLst>
          </p:cNvPr>
          <p:cNvSpPr txBox="1"/>
          <p:nvPr/>
        </p:nvSpPr>
        <p:spPr>
          <a:xfrm>
            <a:off x="232787" y="147668"/>
            <a:ext cx="113285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Our 5 key ‘asks’ of employers and partners</a:t>
            </a: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ADAC33-05BF-303C-495D-4150A02EE671}"/>
              </a:ext>
            </a:extLst>
          </p:cNvPr>
          <p:cNvSpPr txBox="1"/>
          <p:nvPr/>
        </p:nvSpPr>
        <p:spPr>
          <a:xfrm>
            <a:off x="323850" y="5877008"/>
            <a:ext cx="11619192" cy="3385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3"/>
              </a:rPr>
              <a:t>Go to business.gov.uk/recruit</a:t>
            </a:r>
            <a:r>
              <a:rPr kumimoji="0" lang="en-GB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and complete the sign-up form to get a DWP Youth Guarantee contact</a:t>
            </a:r>
            <a:endParaRPr kumimoji="0" lang="en-GB" sz="1600" b="1" i="0" u="none" strike="noStrike" kern="1200" cap="none" spc="0" normalizeH="0" baseline="0" noProof="0">
              <a:ln>
                <a:noFill/>
              </a:ln>
              <a:solidFill>
                <a:srgbClr val="00C0B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7F93DD2-236B-FFD0-E9E9-A71E24EC0951}"/>
              </a:ext>
            </a:extLst>
          </p:cNvPr>
          <p:cNvGraphicFramePr>
            <a:graphicFrameLocks noGrp="1"/>
          </p:cNvGraphicFramePr>
          <p:nvPr/>
        </p:nvGraphicFramePr>
        <p:xfrm>
          <a:off x="323850" y="780937"/>
          <a:ext cx="11619192" cy="49546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523">
                  <a:extLst>
                    <a:ext uri="{9D8B030D-6E8A-4147-A177-3AD203B41FA5}">
                      <a16:colId xmlns:a16="http://schemas.microsoft.com/office/drawing/2014/main" val="1155576399"/>
                    </a:ext>
                  </a:extLst>
                </a:gridCol>
                <a:gridCol w="8990669">
                  <a:extLst>
                    <a:ext uri="{9D8B030D-6E8A-4147-A177-3AD203B41FA5}">
                      <a16:colId xmlns:a16="http://schemas.microsoft.com/office/drawing/2014/main" val="3156932425"/>
                    </a:ext>
                  </a:extLst>
                </a:gridCol>
              </a:tblGrid>
              <a:tr h="410661">
                <a:tc>
                  <a:txBody>
                    <a:bodyPr/>
                    <a:lstStyle/>
                    <a:p>
                      <a:pPr algn="ctr"/>
                      <a:endParaRPr lang="en-GB" sz="1500">
                        <a:latin typeface="Aptos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>
                          <a:latin typeface="Aptos"/>
                        </a:rPr>
                        <a:t>OUR ASK OF STAKEHOLDERS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1412316"/>
                  </a:ext>
                </a:extLst>
              </a:tr>
              <a:tr h="984123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500" b="1">
                          <a:latin typeface="Aptos"/>
                        </a:rPr>
                        <a:t>Deliver support to young people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500">
                          <a:latin typeface="Aptos"/>
                        </a:rPr>
                        <a:t>Connect your </a:t>
                      </a:r>
                      <a:r>
                        <a:rPr lang="en-GB" sz="1500" b="1">
                          <a:latin typeface="Aptos"/>
                        </a:rPr>
                        <a:t>employability</a:t>
                      </a:r>
                      <a:r>
                        <a:rPr lang="en-GB" sz="1500">
                          <a:latin typeface="Aptos"/>
                        </a:rPr>
                        <a:t> </a:t>
                      </a:r>
                      <a:r>
                        <a:rPr lang="en-GB" sz="1500" b="1">
                          <a:latin typeface="Aptos"/>
                        </a:rPr>
                        <a:t>support and mentoring programmes, </a:t>
                      </a:r>
                      <a:r>
                        <a:rPr lang="en-GB" sz="1500" b="0">
                          <a:latin typeface="Aptos"/>
                        </a:rPr>
                        <a:t>particularly</a:t>
                      </a:r>
                      <a:r>
                        <a:rPr lang="en-GB" sz="1500" b="1">
                          <a:latin typeface="Aptos"/>
                        </a:rPr>
                        <a:t> </a:t>
                      </a:r>
                      <a:r>
                        <a:rPr lang="en-GB" sz="1500">
                          <a:latin typeface="Aptos"/>
                        </a:rPr>
                        <a:t>with young people on Universal Credit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500">
                          <a:latin typeface="Aptos"/>
                        </a:rPr>
                        <a:t>Partnering with DWP to </a:t>
                      </a:r>
                      <a:r>
                        <a:rPr lang="en-GB" sz="1500" b="1">
                          <a:latin typeface="Aptos"/>
                        </a:rPr>
                        <a:t>set up a Youth Hub</a:t>
                      </a:r>
                      <a:endParaRPr lang="en-GB" sz="1500">
                        <a:latin typeface="Apto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8069110"/>
                  </a:ext>
                </a:extLst>
              </a:tr>
              <a:tr h="674659"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500" b="1" kern="1200">
                          <a:solidFill>
                            <a:schemeClr val="dk1"/>
                          </a:solidFill>
                          <a:effectLst/>
                          <a:latin typeface="Aptos"/>
                          <a:ea typeface="+mn-ea"/>
                          <a:cs typeface="+mn-cs"/>
                        </a:rPr>
                        <a:t>Help them build up experience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kern="1200">
                          <a:solidFill>
                            <a:schemeClr val="dk1"/>
                          </a:solidFill>
                          <a:effectLst/>
                          <a:latin typeface="Aptos"/>
                          <a:ea typeface="+mn-ea"/>
                          <a:cs typeface="+mn-cs"/>
                        </a:rPr>
                        <a:t>Creating more </a:t>
                      </a:r>
                      <a:r>
                        <a:rPr lang="en-GB" sz="1500" b="1" kern="1200">
                          <a:solidFill>
                            <a:schemeClr val="dk1"/>
                          </a:solidFill>
                          <a:effectLst/>
                          <a:latin typeface="Aptos"/>
                          <a:ea typeface="+mn-ea"/>
                          <a:cs typeface="+mn-cs"/>
                        </a:rPr>
                        <a:t>work experience placements </a:t>
                      </a:r>
                      <a:r>
                        <a:rPr lang="en-GB" sz="1500" kern="1200">
                          <a:solidFill>
                            <a:schemeClr val="dk1"/>
                          </a:solidFill>
                          <a:effectLst/>
                          <a:latin typeface="Aptos"/>
                          <a:ea typeface="+mn-ea"/>
                          <a:cs typeface="+mn-cs"/>
                        </a:rPr>
                        <a:t>for young people, including through the DWP </a:t>
                      </a:r>
                      <a:r>
                        <a:rPr lang="en-GB" sz="1500" u="sng" kern="1200">
                          <a:solidFill>
                            <a:schemeClr val="dk1"/>
                          </a:solidFill>
                          <a:effectLst/>
                          <a:latin typeface="Aptos"/>
                          <a:ea typeface="+mn-ea"/>
                          <a:cs typeface="+mn-cs"/>
                          <a:hlinkClick r:id="rId4"/>
                        </a:rPr>
                        <a:t>work experience</a:t>
                      </a:r>
                      <a:r>
                        <a:rPr lang="en-GB" sz="1500" kern="1200">
                          <a:solidFill>
                            <a:schemeClr val="dk1"/>
                          </a:solidFill>
                          <a:effectLst/>
                          <a:latin typeface="Aptos"/>
                          <a:ea typeface="+mn-ea"/>
                          <a:cs typeface="+mn-cs"/>
                        </a:rPr>
                        <a:t> programme.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9724980"/>
                  </a:ext>
                </a:extLst>
              </a:tr>
              <a:tr h="567582"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500" b="1" i="0" kern="1200">
                          <a:solidFill>
                            <a:schemeClr val="dk1"/>
                          </a:solidFill>
                          <a:effectLst/>
                          <a:latin typeface="Aptos"/>
                          <a:ea typeface="+mn-ea"/>
                          <a:cs typeface="+mn-cs"/>
                        </a:rPr>
                        <a:t>Train young people to develop their skills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500" kern="1200">
                          <a:solidFill>
                            <a:schemeClr val="dk1"/>
                          </a:solidFill>
                          <a:effectLst/>
                          <a:latin typeface="Aptos"/>
                          <a:ea typeface="+mn-ea"/>
                          <a:cs typeface="+mn-cs"/>
                        </a:rPr>
                        <a:t>Creating more </a:t>
                      </a:r>
                      <a:r>
                        <a:rPr lang="en-GB" sz="1500" b="1" kern="1200">
                          <a:solidFill>
                            <a:schemeClr val="dk1"/>
                          </a:solidFill>
                          <a:effectLst/>
                          <a:latin typeface="Aptos"/>
                          <a:ea typeface="+mn-ea"/>
                          <a:cs typeface="+mn-cs"/>
                        </a:rPr>
                        <a:t>training opportunities</a:t>
                      </a:r>
                      <a:r>
                        <a:rPr lang="en-GB" sz="1500" kern="1200">
                          <a:solidFill>
                            <a:schemeClr val="dk1"/>
                          </a:solidFill>
                          <a:effectLst/>
                          <a:latin typeface="Aptos"/>
                          <a:ea typeface="+mn-ea"/>
                          <a:cs typeface="+mn-cs"/>
                        </a:rPr>
                        <a:t>, including through DWP’s </a:t>
                      </a:r>
                      <a:r>
                        <a:rPr lang="en-GB" sz="1500" u="sng" kern="1200">
                          <a:solidFill>
                            <a:schemeClr val="dk1"/>
                          </a:solidFill>
                          <a:effectLst/>
                          <a:latin typeface="Aptos"/>
                          <a:ea typeface="+mn-ea"/>
                          <a:cs typeface="+mn-cs"/>
                          <a:hlinkClick r:id="rId5"/>
                        </a:rPr>
                        <a:t>Sector-Based Work Academy Programmes</a:t>
                      </a:r>
                      <a:r>
                        <a:rPr lang="en-GB" sz="1500" kern="1200">
                          <a:solidFill>
                            <a:schemeClr val="dk1"/>
                          </a:solidFill>
                          <a:effectLst/>
                          <a:latin typeface="Aptos"/>
                          <a:ea typeface="+mn-ea"/>
                          <a:cs typeface="+mn-cs"/>
                        </a:rPr>
                        <a:t>.</a:t>
                      </a:r>
                      <a:endParaRPr lang="en-GB" sz="1500" i="0" kern="1200">
                        <a:solidFill>
                          <a:schemeClr val="dk1"/>
                        </a:solidFill>
                        <a:effectLst/>
                        <a:latin typeface="Aptos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635216"/>
                  </a:ext>
                </a:extLst>
              </a:tr>
              <a:tr h="127706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500" b="1">
                          <a:latin typeface="Aptos"/>
                        </a:rPr>
                        <a:t>Give them a job or an apprenticeship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500">
                          <a:latin typeface="Aptos"/>
                        </a:rPr>
                        <a:t>Access </a:t>
                      </a:r>
                      <a:r>
                        <a:rPr lang="en-GB" sz="1500" b="1">
                          <a:latin typeface="Aptos"/>
                        </a:rPr>
                        <a:t>DWP’s employer commitment </a:t>
                      </a:r>
                      <a:r>
                        <a:rPr lang="en-GB" sz="1500">
                          <a:latin typeface="Aptos"/>
                        </a:rPr>
                        <a:t>(support with recruitment, interview space, recruitment events, access to Find a Job, and expert advice from a Recruitment manager)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500">
                          <a:latin typeface="Aptos"/>
                        </a:rPr>
                        <a:t>Recruit more young people into </a:t>
                      </a:r>
                      <a:r>
                        <a:rPr lang="en-GB" sz="1500" b="1">
                          <a:latin typeface="Aptos"/>
                        </a:rPr>
                        <a:t>jobs and apprenticeships </a:t>
                      </a:r>
                      <a:r>
                        <a:rPr lang="en-GB" sz="1500" b="0">
                          <a:latin typeface="Aptos"/>
                        </a:rPr>
                        <a:t>– utilising the incentives available</a:t>
                      </a:r>
                      <a:endParaRPr lang="en-GB" sz="1500">
                        <a:latin typeface="Apto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500" b="0">
                          <a:latin typeface="Aptos"/>
                        </a:rPr>
                        <a:t>Provide roles to long-term unemployed young people through the </a:t>
                      </a:r>
                      <a:r>
                        <a:rPr lang="en-GB" sz="1500" b="0">
                          <a:latin typeface="Aptos"/>
                          <a:hlinkClick r:id="rId6"/>
                        </a:rPr>
                        <a:t>Jobs Guarantee</a:t>
                      </a:r>
                      <a:endParaRPr lang="en-GB" sz="1500" b="0">
                        <a:latin typeface="Apto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500" b="0">
                          <a:latin typeface="Aptos"/>
                        </a:rPr>
                        <a:t>Utilise</a:t>
                      </a:r>
                      <a:r>
                        <a:rPr lang="en-GB" sz="1500" b="1">
                          <a:latin typeface="Aptos"/>
                        </a:rPr>
                        <a:t> Employer National Insurance relief </a:t>
                      </a:r>
                      <a:r>
                        <a:rPr lang="en-GB" sz="1500" b="0">
                          <a:latin typeface="Aptos"/>
                        </a:rPr>
                        <a:t>for Under 21s, or apprentices under 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929191"/>
                  </a:ext>
                </a:extLst>
              </a:tr>
              <a:tr h="1040568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500" b="1">
                          <a:latin typeface="Aptos"/>
                        </a:rPr>
                        <a:t>Publicly support the Youth Guarantee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500" b="0">
                          <a:latin typeface="Aptos"/>
                        </a:rPr>
                        <a:t>Support </a:t>
                      </a:r>
                      <a:r>
                        <a:rPr lang="en-GB" sz="1500" b="1">
                          <a:latin typeface="Aptos"/>
                        </a:rPr>
                        <a:t>Youth Guarantee Jobs and Careers Fairs </a:t>
                      </a:r>
                      <a:r>
                        <a:rPr lang="en-GB" sz="1500" b="0">
                          <a:latin typeface="Aptos"/>
                        </a:rPr>
                        <a:t>delivered in every region of Great Britain – employers can connect with young people in local areas with interview spaces, CV workshops, mentoring.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500" b="0">
                          <a:latin typeface="Aptos"/>
                        </a:rPr>
                        <a:t>Help DWP </a:t>
                      </a:r>
                      <a:r>
                        <a:rPr lang="en-GB" sz="1500" b="1">
                          <a:latin typeface="Aptos"/>
                        </a:rPr>
                        <a:t>communicate to young people </a:t>
                      </a:r>
                      <a:r>
                        <a:rPr lang="en-GB" sz="1500" b="0">
                          <a:latin typeface="Aptos"/>
                        </a:rPr>
                        <a:t>across the country understand the support and opportunities available through the Youth Guarantee</a:t>
                      </a:r>
                      <a:endParaRPr lang="en-GB" sz="1500" b="1">
                        <a:latin typeface="Apto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72593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3112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2DE24279DB049A2FB99948BECA714" ma:contentTypeVersion="13" ma:contentTypeDescription="Create a new document." ma:contentTypeScope="" ma:versionID="8ea20833e8a595dace3111d19ab409e0">
  <xsd:schema xmlns:xsd="http://www.w3.org/2001/XMLSchema" xmlns:xs="http://www.w3.org/2001/XMLSchema" xmlns:p="http://schemas.microsoft.com/office/2006/metadata/properties" xmlns:ns2="cdba232f-027e-4c62-b1cc-d7819f2133b3" xmlns:ns3="03a98e3a-ccfe-40a4-b081-0afb87be6c7b" targetNamespace="http://schemas.microsoft.com/office/2006/metadata/properties" ma:root="true" ma:fieldsID="d4fa153c53ba0deca456ae58d1b50f28" ns2:_="" ns3:_="">
    <xsd:import namespace="cdba232f-027e-4c62-b1cc-d7819f2133b3"/>
    <xsd:import namespace="03a98e3a-ccfe-40a4-b081-0afb87be6c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ba232f-027e-4c62-b1cc-d7819f2133b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4ff8254-ef6c-43f6-8b3e-eb4a269eee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a98e3a-ccfe-40a4-b081-0afb87be6c7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00757b5-9dd5-4201-83a2-2fea6868dc82}" ma:internalName="TaxCatchAll" ma:showField="CatchAllData" ma:web="03a98e3a-ccfe-40a4-b081-0afb87be6c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dba232f-027e-4c62-b1cc-d7819f2133b3">
      <Terms xmlns="http://schemas.microsoft.com/office/infopath/2007/PartnerControls"/>
    </lcf76f155ced4ddcb4097134ff3c332f>
    <TaxCatchAll xmlns="03a98e3a-ccfe-40a4-b081-0afb87be6c7b" xsi:nil="true"/>
  </documentManagement>
</p:properties>
</file>

<file path=customXml/itemProps1.xml><?xml version="1.0" encoding="utf-8"?>
<ds:datastoreItem xmlns:ds="http://schemas.openxmlformats.org/officeDocument/2006/customXml" ds:itemID="{B2A3CA38-5768-45B7-BDFC-48DA35C97D44}"/>
</file>

<file path=customXml/itemProps2.xml><?xml version="1.0" encoding="utf-8"?>
<ds:datastoreItem xmlns:ds="http://schemas.openxmlformats.org/officeDocument/2006/customXml" ds:itemID="{3B3FC151-7197-41D9-B385-2EAE2D02E868}"/>
</file>

<file path=customXml/itemProps3.xml><?xml version="1.0" encoding="utf-8"?>
<ds:datastoreItem xmlns:ds="http://schemas.openxmlformats.org/officeDocument/2006/customXml" ds:itemID="{B9A3339A-B1D4-42A5-8203-64DBAFF4D4AF}"/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513</Words>
  <Application>Microsoft Office PowerPoint</Application>
  <PresentationFormat>Widescreen</PresentationFormat>
  <Paragraphs>62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Office Theme</vt:lpstr>
      <vt:lpstr>The Youth Guarantee Tracey Dickson Senior Business Support Manager East District Youth Lead 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Dickson Tracey DWP East Scotland Business Manager</dc:creator>
  <cp:lastModifiedBy>Dickson Tracey DWP East Scotland Business Manager</cp:lastModifiedBy>
  <cp:revision>2</cp:revision>
  <dcterms:created xsi:type="dcterms:W3CDTF">2026-08-26T15:44:21Z</dcterms:created>
  <dcterms:modified xsi:type="dcterms:W3CDTF">2026-08-26T21:19:23Z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0x01010019A2DE24279DB049A2FB99948BECA714</vt:lpwstr>
  </property>
</Properties>
</file>