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3" r:id="rId5"/>
    <p:sldId id="291" r:id="rId6"/>
    <p:sldId id="282" r:id="rId7"/>
    <p:sldId id="276" r:id="rId8"/>
    <p:sldId id="269" r:id="rId9"/>
    <p:sldId id="296" r:id="rId10"/>
    <p:sldId id="279" r:id="rId11"/>
    <p:sldId id="297" r:id="rId12"/>
    <p:sldId id="298" r:id="rId13"/>
    <p:sldId id="299" r:id="rId14"/>
    <p:sldId id="300" r:id="rId15"/>
    <p:sldId id="301"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89A60-EE70-1C3C-9998-4D491BC675BE}" name="Akram Umar Policy Group Young People Directorate" initials="UA" userId="S::Umar.Akram@dwp.gov.uk::3cd860d1-8b8b-471b-ae9e-5ed5fa7d0088" providerId="AD"/>
  <p188:author id="{2574D1AA-82AA-5001-DA84-42E38EF14B85}" name="Nawal Syeda POLICY GROUP Employer  Partnership Strategy, Youth Policy" initials="NP" userId="S::syeda.nawal2@dwp.gov.uk::976aa3d3-62df-467b-814e-0981fd3ba1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ADED0"/>
    <a:srgbClr val="21B5AE"/>
    <a:srgbClr val="B8F2EF"/>
    <a:srgbClr val="18847E"/>
    <a:srgbClr val="23BFB8"/>
    <a:srgbClr val="99D4EF"/>
    <a:srgbClr val="39DAF1"/>
    <a:srgbClr val="00728F"/>
    <a:srgbClr val="E8E8E8"/>
    <a:srgbClr val="001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C7791-34D4-4EDE-953F-EDB1CDDD2F0E}" type="datetimeFigureOut">
              <a:rPr lang="en-GB" smtClean="0"/>
              <a:t>17/06/2026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C2509-174E-4919-A115-7218A114C00E}" type="slidenum">
              <a:rPr lang="en-GB" smtClean="0"/>
              <a:t>‹#›</a:t>
            </a:fld>
            <a:endParaRPr lang="en-GB"/>
          </a:p>
        </p:txBody>
      </p:sp>
    </p:spTree>
    <p:extLst>
      <p:ext uri="{BB962C8B-B14F-4D97-AF65-F5344CB8AC3E}">
        <p14:creationId xmlns:p14="http://schemas.microsoft.com/office/powerpoint/2010/main" val="162405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in">
    <p:spTree>
      <p:nvGrpSpPr>
        <p:cNvPr id="1" name=""/>
        <p:cNvGrpSpPr/>
        <p:nvPr/>
      </p:nvGrpSpPr>
      <p:grpSpPr>
        <a:xfrm>
          <a:off x="0" y="0"/>
          <a:ext cx="0" cy="0"/>
          <a:chOff x="0" y="0"/>
          <a:chExt cx="0" cy="0"/>
        </a:xfrm>
      </p:grpSpPr>
      <p:pic>
        <p:nvPicPr>
          <p:cNvPr id="9" name="Picture 8" descr="A colorful squares and circles&#10;&#10;AI-generated content may be incorrect.">
            <a:extLst>
              <a:ext uri="{FF2B5EF4-FFF2-40B4-BE49-F238E27FC236}">
                <a16:creationId xmlns:a16="http://schemas.microsoft.com/office/drawing/2014/main" id="{6C59E49B-051A-009C-737D-59323217C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6" y="0"/>
            <a:ext cx="12192000" cy="6858000"/>
          </a:xfrm>
          <a:prstGeom prst="rect">
            <a:avLst/>
          </a:prstGeom>
        </p:spPr>
      </p:pic>
      <p:sp>
        <p:nvSpPr>
          <p:cNvPr id="10" name="Rectangle 9">
            <a:extLst>
              <a:ext uri="{FF2B5EF4-FFF2-40B4-BE49-F238E27FC236}">
                <a16:creationId xmlns:a16="http://schemas.microsoft.com/office/drawing/2014/main" id="{0E96ADBB-F5D6-0ECD-AFAC-FBB1D8883115}"/>
              </a:ext>
            </a:extLst>
          </p:cNvPr>
          <p:cNvSpPr/>
          <p:nvPr userDrawn="1"/>
        </p:nvSpPr>
        <p:spPr>
          <a:xfrm>
            <a:off x="-37626"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4A20CFD-82DF-4A56-8144-209510B69D68}"/>
              </a:ext>
            </a:extLst>
          </p:cNvPr>
          <p:cNvSpPr>
            <a:spLocks noGrp="1"/>
          </p:cNvSpPr>
          <p:nvPr>
            <p:ph type="ctrTitle" hasCustomPrompt="1"/>
          </p:nvPr>
        </p:nvSpPr>
        <p:spPr>
          <a:xfrm>
            <a:off x="724324" y="2017643"/>
            <a:ext cx="9829800" cy="833669"/>
          </a:xfrm>
        </p:spPr>
        <p:txBody>
          <a:bodyPr tIns="46800" anchor="t" anchorCtr="0">
            <a:noAutofit/>
          </a:bodyPr>
          <a:lstStyle>
            <a:lvl1pPr algn="l">
              <a:defRPr sz="4000">
                <a:solidFill>
                  <a:schemeClr val="bg1"/>
                </a:solidFill>
              </a:defRPr>
            </a:lvl1pPr>
          </a:lstStyle>
          <a:p>
            <a:r>
              <a:rPr lang="en-GB"/>
              <a:t>Hero heading (FONT: Aptos Narrow 40pts)</a:t>
            </a:r>
            <a:endParaRPr lang="en-US"/>
          </a:p>
        </p:txBody>
      </p:sp>
      <p:sp>
        <p:nvSpPr>
          <p:cNvPr id="15" name="Text Placeholder 13">
            <a:extLst>
              <a:ext uri="{FF2B5EF4-FFF2-40B4-BE49-F238E27FC236}">
                <a16:creationId xmlns:a16="http://schemas.microsoft.com/office/drawing/2014/main" id="{FF4A4D1E-363A-D166-7525-38FBA772FDF3}"/>
              </a:ext>
            </a:extLst>
          </p:cNvPr>
          <p:cNvSpPr>
            <a:spLocks noGrp="1"/>
          </p:cNvSpPr>
          <p:nvPr>
            <p:ph type="body" sz="quarter" idx="10"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Tree>
    <p:extLst>
      <p:ext uri="{BB962C8B-B14F-4D97-AF65-F5344CB8AC3E}">
        <p14:creationId xmlns:p14="http://schemas.microsoft.com/office/powerpoint/2010/main" val="77532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Opener_light teal">
    <p:spTree>
      <p:nvGrpSpPr>
        <p:cNvPr id="1" name=""/>
        <p:cNvGrpSpPr/>
        <p:nvPr/>
      </p:nvGrpSpPr>
      <p:grpSpPr>
        <a:xfrm>
          <a:off x="0" y="0"/>
          <a:ext cx="0" cy="0"/>
          <a:chOff x="0" y="0"/>
          <a:chExt cx="0" cy="0"/>
        </a:xfrm>
      </p:grpSpPr>
      <p:pic>
        <p:nvPicPr>
          <p:cNvPr id="7" name="opener-teal.png" descr="opener-teal.png">
            <a:extLst>
              <a:ext uri="{FF2B5EF4-FFF2-40B4-BE49-F238E27FC236}">
                <a16:creationId xmlns:a16="http://schemas.microsoft.com/office/drawing/2014/main" id="{288C16F7-A2C0-2473-0CB6-5E2A701BE655}"/>
              </a:ext>
            </a:extLst>
          </p:cNvPr>
          <p:cNvPicPr>
            <a:picLocks noChangeAspect="1"/>
          </p:cNvPicPr>
          <p:nvPr userDrawn="1"/>
        </p:nvPicPr>
        <p:blipFill>
          <a:blip r:embed="rId2"/>
          <a:stretch>
            <a:fillRect/>
          </a:stretch>
        </p:blipFill>
        <p:spPr>
          <a:xfrm>
            <a:off x="2515" y="1415"/>
            <a:ext cx="12186970" cy="6855170"/>
          </a:xfrm>
          <a:prstGeom prst="rect">
            <a:avLst/>
          </a:prstGeom>
          <a:ln w="12700">
            <a:miter lim="400000"/>
          </a:ln>
        </p:spPr>
      </p:pic>
      <p:sp>
        <p:nvSpPr>
          <p:cNvPr id="8" name="Rectangle 5">
            <a:extLst>
              <a:ext uri="{FF2B5EF4-FFF2-40B4-BE49-F238E27FC236}">
                <a16:creationId xmlns:a16="http://schemas.microsoft.com/office/drawing/2014/main" id="{94B02944-265F-3FB0-1BEE-52E77BB404BB}"/>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111388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Opener_dark teal">
    <p:spTree>
      <p:nvGrpSpPr>
        <p:cNvPr id="1" name=""/>
        <p:cNvGrpSpPr/>
        <p:nvPr/>
      </p:nvGrpSpPr>
      <p:grpSpPr>
        <a:xfrm>
          <a:off x="0" y="0"/>
          <a:ext cx="0" cy="0"/>
          <a:chOff x="0" y="0"/>
          <a:chExt cx="0" cy="0"/>
        </a:xfrm>
      </p:grpSpPr>
      <p:pic>
        <p:nvPicPr>
          <p:cNvPr id="2" name="opener-dark-teal.png" descr="opener-dark-teal.png">
            <a:extLst>
              <a:ext uri="{FF2B5EF4-FFF2-40B4-BE49-F238E27FC236}">
                <a16:creationId xmlns:a16="http://schemas.microsoft.com/office/drawing/2014/main" id="{225AA4E6-B21D-2943-4703-8004D51B025D}"/>
              </a:ext>
            </a:extLst>
          </p:cNvPr>
          <p:cNvPicPr>
            <a:picLocks noChangeAspect="1"/>
          </p:cNvPicPr>
          <p:nvPr userDrawn="1"/>
        </p:nvPicPr>
        <p:blipFill>
          <a:blip r:embed="rId2"/>
          <a:stretch>
            <a:fillRect/>
          </a:stretch>
        </p:blipFill>
        <p:spPr>
          <a:xfrm>
            <a:off x="3919" y="144"/>
            <a:ext cx="12187824" cy="6855652"/>
          </a:xfrm>
          <a:prstGeom prst="rect">
            <a:avLst/>
          </a:prstGeom>
          <a:ln w="12700">
            <a:miter lim="400000"/>
          </a:ln>
        </p:spPr>
      </p:pic>
      <p:sp>
        <p:nvSpPr>
          <p:cNvPr id="3" name="Rectangle 5">
            <a:extLst>
              <a:ext uri="{FF2B5EF4-FFF2-40B4-BE49-F238E27FC236}">
                <a16:creationId xmlns:a16="http://schemas.microsoft.com/office/drawing/2014/main" id="{837DB04F-ECDE-181A-FA72-146883CF99C3}"/>
              </a:ext>
            </a:extLst>
          </p:cNvPr>
          <p:cNvSpPr/>
          <p:nvPr userDrawn="1"/>
        </p:nvSpPr>
        <p:spPr>
          <a:xfrm>
            <a:off x="-13242"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408633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Opener_purple">
    <p:spTree>
      <p:nvGrpSpPr>
        <p:cNvPr id="1" name=""/>
        <p:cNvGrpSpPr/>
        <p:nvPr/>
      </p:nvGrpSpPr>
      <p:grpSpPr>
        <a:xfrm>
          <a:off x="0" y="0"/>
          <a:ext cx="0" cy="0"/>
          <a:chOff x="0" y="0"/>
          <a:chExt cx="0" cy="0"/>
        </a:xfrm>
      </p:grpSpPr>
      <p:pic>
        <p:nvPicPr>
          <p:cNvPr id="6" name="opener-purple.png" descr="opener-purple.png">
            <a:extLst>
              <a:ext uri="{FF2B5EF4-FFF2-40B4-BE49-F238E27FC236}">
                <a16:creationId xmlns:a16="http://schemas.microsoft.com/office/drawing/2014/main" id="{36D89B8D-3B74-69C7-B559-BB7329BF0859}"/>
              </a:ext>
            </a:extLst>
          </p:cNvPr>
          <p:cNvPicPr>
            <a:picLocks noChangeAspect="1"/>
          </p:cNvPicPr>
          <p:nvPr userDrawn="1"/>
        </p:nvPicPr>
        <p:blipFill>
          <a:blip r:embed="rId2"/>
          <a:stretch>
            <a:fillRect/>
          </a:stretch>
        </p:blipFill>
        <p:spPr>
          <a:xfrm>
            <a:off x="-16682" y="-9384"/>
            <a:ext cx="12225364" cy="6876768"/>
          </a:xfrm>
          <a:prstGeom prst="rect">
            <a:avLst/>
          </a:prstGeom>
          <a:ln w="12700">
            <a:miter lim="400000"/>
          </a:ln>
        </p:spPr>
      </p:pic>
      <p:sp>
        <p:nvSpPr>
          <p:cNvPr id="7" name="Rectangle 5">
            <a:extLst>
              <a:ext uri="{FF2B5EF4-FFF2-40B4-BE49-F238E27FC236}">
                <a16:creationId xmlns:a16="http://schemas.microsoft.com/office/drawing/2014/main" id="{67FCAC32-7394-B3E7-993C-8214BAC3AD2B}"/>
              </a:ext>
            </a:extLst>
          </p:cNvPr>
          <p:cNvSpPr/>
          <p:nvPr userDrawn="1"/>
        </p:nvSpPr>
        <p:spPr>
          <a:xfrm>
            <a:off x="-13242" y="0"/>
            <a:ext cx="342001" cy="6858000"/>
          </a:xfrm>
          <a:prstGeom prst="rect">
            <a:avLst/>
          </a:prstGeom>
          <a:solidFill>
            <a:srgbClr val="8445DD"/>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146194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Opener_orange">
    <p:spTree>
      <p:nvGrpSpPr>
        <p:cNvPr id="1" name=""/>
        <p:cNvGrpSpPr/>
        <p:nvPr/>
      </p:nvGrpSpPr>
      <p:grpSpPr>
        <a:xfrm>
          <a:off x="0" y="0"/>
          <a:ext cx="0" cy="0"/>
          <a:chOff x="0" y="0"/>
          <a:chExt cx="0" cy="0"/>
        </a:xfrm>
      </p:grpSpPr>
      <p:pic>
        <p:nvPicPr>
          <p:cNvPr id="4" name="opener-orange.png" descr="opener-orange.png">
            <a:extLst>
              <a:ext uri="{FF2B5EF4-FFF2-40B4-BE49-F238E27FC236}">
                <a16:creationId xmlns:a16="http://schemas.microsoft.com/office/drawing/2014/main" id="{558A208C-C776-6777-644A-C1A3D0EA26A0}"/>
              </a:ext>
            </a:extLst>
          </p:cNvPr>
          <p:cNvPicPr>
            <a:picLocks noChangeAspect="1"/>
          </p:cNvPicPr>
          <p:nvPr userDrawn="1"/>
        </p:nvPicPr>
        <p:blipFill>
          <a:blip r:embed="rId2"/>
          <a:stretch>
            <a:fillRect/>
          </a:stretch>
        </p:blipFill>
        <p:spPr>
          <a:xfrm>
            <a:off x="-4431" y="-6597"/>
            <a:ext cx="12224231" cy="6876131"/>
          </a:xfrm>
          <a:prstGeom prst="rect">
            <a:avLst/>
          </a:prstGeom>
          <a:ln w="12700">
            <a:miter lim="400000"/>
          </a:ln>
        </p:spPr>
      </p:pic>
      <p:sp>
        <p:nvSpPr>
          <p:cNvPr id="5" name="Rectangle 5">
            <a:extLst>
              <a:ext uri="{FF2B5EF4-FFF2-40B4-BE49-F238E27FC236}">
                <a16:creationId xmlns:a16="http://schemas.microsoft.com/office/drawing/2014/main" id="{8887E690-F4AB-2436-9E62-5B8BDE1C5984}"/>
              </a:ext>
            </a:extLst>
          </p:cNvPr>
          <p:cNvSpPr/>
          <p:nvPr userDrawn="1"/>
        </p:nvSpPr>
        <p:spPr>
          <a:xfrm>
            <a:off x="-13242" y="0"/>
            <a:ext cx="342001" cy="6858000"/>
          </a:xfrm>
          <a:prstGeom prst="rect">
            <a:avLst/>
          </a:prstGeom>
          <a:solidFill>
            <a:srgbClr val="D86D25"/>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403722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10515600"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346635" y="1042685"/>
            <a:ext cx="1480930" cy="1013827"/>
          </a:xfrm>
        </p:spPr>
        <p:txBody>
          <a:bodyPr/>
          <a:lstStyle>
            <a:lvl1pPr>
              <a:defRPr sz="1200">
                <a:highlight>
                  <a:srgbClr val="FFFF00"/>
                </a:highlight>
              </a:defRPr>
            </a:lvl1pPr>
          </a:lstStyle>
          <a:p>
            <a:pPr lvl="0"/>
            <a:r>
              <a:rPr lang="en-GB"/>
              <a:t>This is a generic page/slide</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882808" cy="1871514"/>
          </a:xfrm>
        </p:spPr>
        <p:txBody>
          <a:bodyPr/>
          <a:lstStyle>
            <a:lvl1pPr>
              <a:defRPr sz="1600" b="0"/>
            </a:lvl1pPr>
          </a:lstStyle>
          <a:p>
            <a:pPr lvl="0"/>
            <a:r>
              <a:rPr lang="en-GB"/>
              <a:t>Body copy 1 – (FONT: Arial 16pts)</a:t>
            </a:r>
            <a:endParaRPr lang="en-US"/>
          </a:p>
        </p:txBody>
      </p:sp>
      <p:sp>
        <p:nvSpPr>
          <p:cNvPr id="4" name="Rectangle 5">
            <a:extLst>
              <a:ext uri="{FF2B5EF4-FFF2-40B4-BE49-F238E27FC236}">
                <a16:creationId xmlns:a16="http://schemas.microsoft.com/office/drawing/2014/main" id="{890FB2AC-6EF2-5FDF-B277-EE8B6863AF55}"/>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939406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Generic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ADEFD-CC0E-368D-A4A6-E2BD187754B2}"/>
              </a:ext>
            </a:extLst>
          </p:cNvPr>
          <p:cNvPicPr>
            <a:picLocks noChangeAspect="1"/>
          </p:cNvPicPr>
          <p:nvPr userDrawn="1"/>
        </p:nvPicPr>
        <p:blipFill>
          <a:blip r:embed="rId2">
            <a:alphaModFix amt="86000"/>
          </a:blip>
          <a:srcRect l="-2" r="34043"/>
          <a:stretch>
            <a:fillRect/>
          </a:stretch>
        </p:blipFill>
        <p:spPr>
          <a:xfrm>
            <a:off x="9939341" y="0"/>
            <a:ext cx="2268000" cy="6858000"/>
          </a:xfrm>
          <a:prstGeom prst="rect">
            <a:avLst/>
          </a:prstGeom>
        </p:spPr>
      </p:pic>
      <p:sp>
        <p:nvSpPr>
          <p:cNvPr id="5" name="Rectangle 5">
            <a:extLst>
              <a:ext uri="{FF2B5EF4-FFF2-40B4-BE49-F238E27FC236}">
                <a16:creationId xmlns:a16="http://schemas.microsoft.com/office/drawing/2014/main" id="{ED138958-D79A-C857-EFDF-7B71B9CFFA72}"/>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93556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2405FE92-5C68-2FBA-AB39-011690646AA7}"/>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pic>
        <p:nvPicPr>
          <p:cNvPr id="6" name="Picture 5">
            <a:extLst>
              <a:ext uri="{FF2B5EF4-FFF2-40B4-BE49-F238E27FC236}">
                <a16:creationId xmlns:a16="http://schemas.microsoft.com/office/drawing/2014/main" id="{B00021C3-CDA3-FAD7-DB31-E19BBBA34E77}"/>
              </a:ext>
            </a:extLst>
          </p:cNvPr>
          <p:cNvPicPr>
            <a:picLocks noChangeAspect="1"/>
          </p:cNvPicPr>
          <p:nvPr userDrawn="1"/>
        </p:nvPicPr>
        <p:blipFill>
          <a:blip r:embed="rId2"/>
          <a:srcRect l="51045" t="-1" r="-1076" b="-262"/>
          <a:stretch>
            <a:fillRect/>
          </a:stretch>
        </p:blipFill>
        <p:spPr>
          <a:xfrm rot="10800000">
            <a:off x="11016000" y="-17996"/>
            <a:ext cx="1152000" cy="6876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882808"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308502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Generic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594B2-2F98-5E80-5535-67CB3176C024}"/>
              </a:ext>
            </a:extLst>
          </p:cNvPr>
          <p:cNvPicPr>
            <a:picLocks noChangeAspect="1"/>
          </p:cNvPicPr>
          <p:nvPr userDrawn="1"/>
        </p:nvPicPr>
        <p:blipFill>
          <a:blip r:embed="rId2"/>
          <a:srcRect r="-62"/>
          <a:stretch>
            <a:fillRect/>
          </a:stretch>
        </p:blipFill>
        <p:spPr>
          <a:xfrm>
            <a:off x="9862509" y="0"/>
            <a:ext cx="2304000" cy="6858000"/>
          </a:xfrm>
          <a:prstGeom prst="rect">
            <a:avLst/>
          </a:prstGeom>
        </p:spPr>
      </p:pic>
      <p:sp>
        <p:nvSpPr>
          <p:cNvPr id="3" name="Rectangle 5">
            <a:extLst>
              <a:ext uri="{FF2B5EF4-FFF2-40B4-BE49-F238E27FC236}">
                <a16:creationId xmlns:a16="http://schemas.microsoft.com/office/drawing/2014/main" id="{2405FE92-5C68-2FBA-AB39-011690646AA7}"/>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7950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Generic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3EE39-2067-3DF6-6102-467AC5078F40}"/>
              </a:ext>
            </a:extLst>
          </p:cNvPr>
          <p:cNvPicPr>
            <a:picLocks noChangeAspect="1"/>
          </p:cNvPicPr>
          <p:nvPr userDrawn="1"/>
        </p:nvPicPr>
        <p:blipFill>
          <a:blip r:embed="rId2">
            <a:alphaModFix/>
          </a:blip>
          <a:srcRect l="2" r="75632"/>
          <a:stretch>
            <a:fillRect/>
          </a:stretch>
        </p:blipFill>
        <p:spPr>
          <a:xfrm>
            <a:off x="11076000" y="0"/>
            <a:ext cx="1116000" cy="6858000"/>
          </a:xfrm>
          <a:prstGeom prst="rect">
            <a:avLst/>
          </a:prstGeom>
        </p:spPr>
      </p:pic>
      <p:sp>
        <p:nvSpPr>
          <p:cNvPr id="6" name="Rectangle 5">
            <a:extLst>
              <a:ext uri="{FF2B5EF4-FFF2-40B4-BE49-F238E27FC236}">
                <a16:creationId xmlns:a16="http://schemas.microsoft.com/office/drawing/2014/main" id="{820EAD24-C91B-634E-E940-EDEF67B37114}"/>
              </a:ext>
            </a:extLst>
          </p:cNvPr>
          <p:cNvSpPr/>
          <p:nvPr userDrawn="1"/>
        </p:nvSpPr>
        <p:spPr>
          <a:xfrm>
            <a:off x="-13242"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44447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49085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4156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D3401BA-3074-C1F4-8CC6-4C5CBAFD8D4F}"/>
              </a:ext>
            </a:extLst>
          </p:cNvPr>
          <p:cNvSpPr/>
          <p:nvPr userDrawn="1"/>
        </p:nvSpPr>
        <p:spPr>
          <a:xfrm>
            <a:off x="0" y="0"/>
            <a:ext cx="342001" cy="6858000"/>
          </a:xfrm>
          <a:prstGeom prst="rect">
            <a:avLst/>
          </a:prstGeom>
          <a:solidFill>
            <a:srgbClr val="FF852E"/>
          </a:solidFill>
          <a:ln w="12700">
            <a:miter lim="400000"/>
          </a:ln>
        </p:spPr>
        <p:txBody>
          <a:bodyPr lIns="45719" rIns="45719" anchor="ctr"/>
          <a:lstStyle/>
          <a:p>
            <a:pPr algn="ctr">
              <a:defRPr>
                <a:solidFill>
                  <a:srgbClr val="FFFFFF"/>
                </a:solidFill>
              </a:defRPr>
            </a:pPr>
            <a:endParaRPr/>
          </a:p>
        </p:txBody>
      </p:sp>
      <p:pic>
        <p:nvPicPr>
          <p:cNvPr id="5" name="Picture 4">
            <a:extLst>
              <a:ext uri="{FF2B5EF4-FFF2-40B4-BE49-F238E27FC236}">
                <a16:creationId xmlns:a16="http://schemas.microsoft.com/office/drawing/2014/main" id="{E58E3BCE-75C6-0182-028E-E3F4B82BB13F}"/>
              </a:ext>
            </a:extLst>
          </p:cNvPr>
          <p:cNvPicPr>
            <a:picLocks noChangeAspect="1"/>
          </p:cNvPicPr>
          <p:nvPr userDrawn="1"/>
        </p:nvPicPr>
        <p:blipFill>
          <a:blip r:embed="rId2"/>
          <a:srcRect l="49761" t="132" r="-863" b="917"/>
          <a:stretch>
            <a:fillRect/>
          </a:stretch>
        </p:blipFill>
        <p:spPr>
          <a:xfrm rot="10800000">
            <a:off x="9864000" y="54031"/>
            <a:ext cx="2340000" cy="6803999"/>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52327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Main 2">
    <p:spTree>
      <p:nvGrpSpPr>
        <p:cNvPr id="1" name=""/>
        <p:cNvGrpSpPr/>
        <p:nvPr/>
      </p:nvGrpSpPr>
      <p:grpSpPr>
        <a:xfrm>
          <a:off x="0" y="0"/>
          <a:ext cx="0" cy="0"/>
          <a:chOff x="0" y="0"/>
          <a:chExt cx="0" cy="0"/>
        </a:xfrm>
      </p:grpSpPr>
      <p:pic>
        <p:nvPicPr>
          <p:cNvPr id="7" name="Picture 6" descr="A colorful squares on a white surface&#10;&#10;AI-generated content may be incorrect.">
            <a:extLst>
              <a:ext uri="{FF2B5EF4-FFF2-40B4-BE49-F238E27FC236}">
                <a16:creationId xmlns:a16="http://schemas.microsoft.com/office/drawing/2014/main" id="{F49980D6-73F8-E066-E16D-BDE10FC2F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FA78CB-CFE3-747B-B97B-7723E5DD89FE}"/>
              </a:ext>
            </a:extLst>
          </p:cNvPr>
          <p:cNvSpPr>
            <a:spLocks noGrp="1"/>
          </p:cNvSpPr>
          <p:nvPr>
            <p:ph type="title" hasCustomPrompt="1"/>
          </p:nvPr>
        </p:nvSpPr>
        <p:spPr>
          <a:xfrm>
            <a:off x="724325" y="2268537"/>
            <a:ext cx="5994528" cy="1132853"/>
          </a:xfrm>
        </p:spPr>
        <p:txBody>
          <a:bodyPr anchor="t" anchorCtr="0"/>
          <a:lstStyle>
            <a:lvl1pPr>
              <a:defRPr sz="4000"/>
            </a:lvl1pPr>
          </a:lstStyle>
          <a:p>
            <a:r>
              <a:rPr lang="en-GB"/>
              <a:t>Hero heading (FONT: Aptos Narrow Bold 40pts)</a:t>
            </a:r>
            <a:endParaRPr lang="en-US"/>
          </a:p>
        </p:txBody>
      </p:sp>
      <p:sp>
        <p:nvSpPr>
          <p:cNvPr id="11" name="Text Placeholder 13">
            <a:extLst>
              <a:ext uri="{FF2B5EF4-FFF2-40B4-BE49-F238E27FC236}">
                <a16:creationId xmlns:a16="http://schemas.microsoft.com/office/drawing/2014/main" id="{94B7138E-1321-BC92-E9E6-8B4482B8ADD6}"/>
              </a:ext>
            </a:extLst>
          </p:cNvPr>
          <p:cNvSpPr>
            <a:spLocks noGrp="1"/>
          </p:cNvSpPr>
          <p:nvPr>
            <p:ph type="body" sz="quarter" idx="10"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
        <p:nvSpPr>
          <p:cNvPr id="4" name="Rectangle 5">
            <a:extLst>
              <a:ext uri="{FF2B5EF4-FFF2-40B4-BE49-F238E27FC236}">
                <a16:creationId xmlns:a16="http://schemas.microsoft.com/office/drawing/2014/main" id="{6A374BB7-7BF4-BB49-437D-4C1B94F0C66D}"/>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80629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Generic pag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16FB246-9248-9987-0DBC-B48CEC754321}"/>
              </a:ext>
            </a:extLst>
          </p:cNvPr>
          <p:cNvSpPr/>
          <p:nvPr userDrawn="1"/>
        </p:nvSpPr>
        <p:spPr>
          <a:xfrm>
            <a:off x="0" y="0"/>
            <a:ext cx="342001" cy="6858000"/>
          </a:xfrm>
          <a:prstGeom prst="rect">
            <a:avLst/>
          </a:prstGeom>
          <a:solidFill>
            <a:srgbClr val="8561C1"/>
          </a:solidFill>
          <a:ln w="12700">
            <a:miter lim="400000"/>
          </a:ln>
        </p:spPr>
        <p:txBody>
          <a:bodyPr lIns="45719" rIns="45719" anchor="ctr"/>
          <a:lstStyle/>
          <a:p>
            <a:pPr algn="ctr">
              <a:defRPr>
                <a:solidFill>
                  <a:srgbClr val="FFFFFF"/>
                </a:solidFill>
              </a:defRPr>
            </a:pPr>
            <a:endParaRPr/>
          </a:p>
        </p:txBody>
      </p:sp>
      <p:pic>
        <p:nvPicPr>
          <p:cNvPr id="6" name="Picture 5">
            <a:extLst>
              <a:ext uri="{FF2B5EF4-FFF2-40B4-BE49-F238E27FC236}">
                <a16:creationId xmlns:a16="http://schemas.microsoft.com/office/drawing/2014/main" id="{03C0A084-885E-E573-002E-723ECC08B1A1}"/>
              </a:ext>
            </a:extLst>
          </p:cNvPr>
          <p:cNvPicPr>
            <a:picLocks noChangeAspect="1"/>
          </p:cNvPicPr>
          <p:nvPr userDrawn="1"/>
        </p:nvPicPr>
        <p:blipFill>
          <a:blip r:embed="rId2"/>
          <a:srcRect l="1" r="33982"/>
          <a:stretch>
            <a:fillRect/>
          </a:stretch>
        </p:blipFill>
        <p:spPr>
          <a:xfrm>
            <a:off x="9920127" y="0"/>
            <a:ext cx="2268000" cy="6858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679558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00AF6DB-661E-029A-C248-B3139EDEFD4D}"/>
              </a:ext>
            </a:extLst>
          </p:cNvPr>
          <p:cNvSpPr/>
          <p:nvPr userDrawn="1"/>
        </p:nvSpPr>
        <p:spPr>
          <a:xfrm>
            <a:off x="-13242" y="0"/>
            <a:ext cx="342001" cy="6858000"/>
          </a:xfrm>
          <a:prstGeom prst="rect">
            <a:avLst/>
          </a:prstGeom>
          <a:solidFill>
            <a:srgbClr val="EEBD3A"/>
          </a:solidFill>
          <a:ln w="12700">
            <a:miter lim="400000"/>
          </a:ln>
        </p:spPr>
        <p:txBody>
          <a:bodyPr lIns="45719" rIns="45719" anchor="ctr"/>
          <a:lstStyle/>
          <a:p>
            <a:pPr algn="ctr">
              <a:defRPr>
                <a:solidFill>
                  <a:srgbClr val="FFFFFF"/>
                </a:solidFill>
              </a:defRPr>
            </a:pPr>
            <a:endParaRPr>
              <a:highlight>
                <a:srgbClr val="008080"/>
              </a:highlight>
            </a:endParaRPr>
          </a:p>
        </p:txBody>
      </p:sp>
      <p:pic>
        <p:nvPicPr>
          <p:cNvPr id="5" name="Picture 4">
            <a:extLst>
              <a:ext uri="{FF2B5EF4-FFF2-40B4-BE49-F238E27FC236}">
                <a16:creationId xmlns:a16="http://schemas.microsoft.com/office/drawing/2014/main" id="{1B9912DC-C498-5903-C447-739C777E10D0}"/>
              </a:ext>
            </a:extLst>
          </p:cNvPr>
          <p:cNvPicPr>
            <a:picLocks noChangeAspect="1"/>
          </p:cNvPicPr>
          <p:nvPr userDrawn="1"/>
        </p:nvPicPr>
        <p:blipFill>
          <a:blip r:embed="rId2"/>
          <a:stretch>
            <a:fillRect/>
          </a:stretch>
        </p:blipFill>
        <p:spPr>
          <a:xfrm rot="10800000">
            <a:off x="9889221" y="0"/>
            <a:ext cx="2302778" cy="6858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12700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062F714-99ED-6219-6B02-4E125F31220A}"/>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71292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eneric page">
    <p:spTree>
      <p:nvGrpSpPr>
        <p:cNvPr id="1" name=""/>
        <p:cNvGrpSpPr/>
        <p:nvPr/>
      </p:nvGrpSpPr>
      <p:grpSpPr>
        <a:xfrm>
          <a:off x="0" y="0"/>
          <a:ext cx="0" cy="0"/>
          <a:chOff x="0" y="0"/>
          <a:chExt cx="0" cy="0"/>
        </a:xfrm>
      </p:grpSpPr>
      <p:pic>
        <p:nvPicPr>
          <p:cNvPr id="6" name="Picture 5" descr="A white and green rectangle with a green border&#10;&#10;AI-generated content may be incorrect.">
            <a:extLst>
              <a:ext uri="{FF2B5EF4-FFF2-40B4-BE49-F238E27FC236}">
                <a16:creationId xmlns:a16="http://schemas.microsoft.com/office/drawing/2014/main" id="{59824D13-972D-AE53-9DE1-A2C84117DB9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7" name="Text Placeholder 13">
            <a:extLst>
              <a:ext uri="{FF2B5EF4-FFF2-40B4-BE49-F238E27FC236}">
                <a16:creationId xmlns:a16="http://schemas.microsoft.com/office/drawing/2014/main" id="{D171DBAE-3157-2EEC-C807-142B42BE1AB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Tree>
    <p:extLst>
      <p:ext uri="{BB962C8B-B14F-4D97-AF65-F5344CB8AC3E}">
        <p14:creationId xmlns:p14="http://schemas.microsoft.com/office/powerpoint/2010/main" val="3372640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Generic page">
    <p:spTree>
      <p:nvGrpSpPr>
        <p:cNvPr id="1" name=""/>
        <p:cNvGrpSpPr/>
        <p:nvPr/>
      </p:nvGrpSpPr>
      <p:grpSpPr>
        <a:xfrm>
          <a:off x="0" y="0"/>
          <a:ext cx="0" cy="0"/>
          <a:chOff x="0" y="0"/>
          <a:chExt cx="0" cy="0"/>
        </a:xfrm>
      </p:grpSpPr>
      <p:pic>
        <p:nvPicPr>
          <p:cNvPr id="3" name="Picture 2" descr="A blue and white screen&#10;&#10;AI-generated content may be incorrect.">
            <a:extLst>
              <a:ext uri="{FF2B5EF4-FFF2-40B4-BE49-F238E27FC236}">
                <a16:creationId xmlns:a16="http://schemas.microsoft.com/office/drawing/2014/main" id="{4C937ABB-04EF-B03A-A0F7-5B8078F3C67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4" name="Text Placeholder 13">
            <a:extLst>
              <a:ext uri="{FF2B5EF4-FFF2-40B4-BE49-F238E27FC236}">
                <a16:creationId xmlns:a16="http://schemas.microsoft.com/office/drawing/2014/main" id="{79752FD4-721D-DB5C-33F3-669ED7FB564C}"/>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5" name="Text Placeholder 13">
            <a:extLst>
              <a:ext uri="{FF2B5EF4-FFF2-40B4-BE49-F238E27FC236}">
                <a16:creationId xmlns:a16="http://schemas.microsoft.com/office/drawing/2014/main" id="{0E126CDD-19F9-9CAD-366B-5A359C9D5D7A}"/>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D8F0A92A-FF67-5BE9-F08D-24ADCE930773}"/>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76432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eneric page">
    <p:spTree>
      <p:nvGrpSpPr>
        <p:cNvPr id="1" name=""/>
        <p:cNvGrpSpPr/>
        <p:nvPr/>
      </p:nvGrpSpPr>
      <p:grpSpPr>
        <a:xfrm>
          <a:off x="0" y="0"/>
          <a:ext cx="0" cy="0"/>
          <a:chOff x="0" y="0"/>
          <a:chExt cx="0" cy="0"/>
        </a:xfrm>
      </p:grpSpPr>
      <p:pic>
        <p:nvPicPr>
          <p:cNvPr id="4" name="Picture 3" descr="A white and purple rectangle&#10;&#10;AI-generated content may be incorrect.">
            <a:extLst>
              <a:ext uri="{FF2B5EF4-FFF2-40B4-BE49-F238E27FC236}">
                <a16:creationId xmlns:a16="http://schemas.microsoft.com/office/drawing/2014/main" id="{A5868ED4-C849-9192-7345-100962027E70}"/>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54CB437-3DF6-C8C0-9D62-792ADA7A35E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E3446C99-0939-DEC6-E86B-D9FA9F9589A6}"/>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50E4A59C-B0F4-FDCF-7160-1C29D3C0DA3D}"/>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4081004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Generic page">
    <p:spTree>
      <p:nvGrpSpPr>
        <p:cNvPr id="1" name=""/>
        <p:cNvGrpSpPr/>
        <p:nvPr/>
      </p:nvGrpSpPr>
      <p:grpSpPr>
        <a:xfrm>
          <a:off x="0" y="0"/>
          <a:ext cx="0" cy="0"/>
          <a:chOff x="0" y="0"/>
          <a:chExt cx="0" cy="0"/>
        </a:xfrm>
      </p:grpSpPr>
      <p:pic>
        <p:nvPicPr>
          <p:cNvPr id="3" name="Picture 2" descr="A white and orange rectangle&#10;&#10;AI-generated content may be incorrect.">
            <a:extLst>
              <a:ext uri="{FF2B5EF4-FFF2-40B4-BE49-F238E27FC236}">
                <a16:creationId xmlns:a16="http://schemas.microsoft.com/office/drawing/2014/main" id="{E77549E6-DCA1-9F21-D9BE-F8606E98087C}"/>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312947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Generic page">
    <p:spTree>
      <p:nvGrpSpPr>
        <p:cNvPr id="1" name=""/>
        <p:cNvGrpSpPr/>
        <p:nvPr/>
      </p:nvGrpSpPr>
      <p:grpSpPr>
        <a:xfrm>
          <a:off x="0" y="0"/>
          <a:ext cx="0" cy="0"/>
          <a:chOff x="0" y="0"/>
          <a:chExt cx="0" cy="0"/>
        </a:xfrm>
      </p:grpSpPr>
      <p:pic>
        <p:nvPicPr>
          <p:cNvPr id="4" name="Picture 3" descr="A green and white rectangle&#10;&#10;AI-generated content may be incorrect.">
            <a:extLst>
              <a:ext uri="{FF2B5EF4-FFF2-40B4-BE49-F238E27FC236}">
                <a16:creationId xmlns:a16="http://schemas.microsoft.com/office/drawing/2014/main" id="{7C2A5417-ACD4-EF07-BCDA-9FE653B46EED}"/>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3865421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Generic page">
    <p:spTree>
      <p:nvGrpSpPr>
        <p:cNvPr id="1" name=""/>
        <p:cNvGrpSpPr/>
        <p:nvPr/>
      </p:nvGrpSpPr>
      <p:grpSpPr>
        <a:xfrm>
          <a:off x="0" y="0"/>
          <a:ext cx="0" cy="0"/>
          <a:chOff x="0" y="0"/>
          <a:chExt cx="0" cy="0"/>
        </a:xfrm>
      </p:grpSpPr>
      <p:pic>
        <p:nvPicPr>
          <p:cNvPr id="3" name="Picture 2" descr="A white rectangular object with a black strip&#10;&#10;AI-generated content may be incorrect.">
            <a:extLst>
              <a:ext uri="{FF2B5EF4-FFF2-40B4-BE49-F238E27FC236}">
                <a16:creationId xmlns:a16="http://schemas.microsoft.com/office/drawing/2014/main" id="{6B275445-3598-8BFA-2DFF-23EF5BF7EF7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1052641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Generic page">
    <p:spTree>
      <p:nvGrpSpPr>
        <p:cNvPr id="1" name=""/>
        <p:cNvGrpSpPr/>
        <p:nvPr/>
      </p:nvGrpSpPr>
      <p:grpSpPr>
        <a:xfrm>
          <a:off x="0" y="0"/>
          <a:ext cx="0" cy="0"/>
          <a:chOff x="0" y="0"/>
          <a:chExt cx="0" cy="0"/>
        </a:xfrm>
      </p:grpSpPr>
      <p:pic>
        <p:nvPicPr>
          <p:cNvPr id="4" name="Picture 3" descr="A red and white rectangle&#10;&#10;AI-generated content may be incorrect.">
            <a:extLst>
              <a:ext uri="{FF2B5EF4-FFF2-40B4-BE49-F238E27FC236}">
                <a16:creationId xmlns:a16="http://schemas.microsoft.com/office/drawing/2014/main" id="{A9DB34EE-56A2-4E47-F15F-866E1634ADEB}"/>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39589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Main 3 - monochrome light teal">
    <p:spTree>
      <p:nvGrpSpPr>
        <p:cNvPr id="1" name=""/>
        <p:cNvGrpSpPr/>
        <p:nvPr/>
      </p:nvGrpSpPr>
      <p:grpSpPr>
        <a:xfrm>
          <a:off x="0" y="0"/>
          <a:ext cx="0" cy="0"/>
          <a:chOff x="0" y="0"/>
          <a:chExt cx="0" cy="0"/>
        </a:xfrm>
      </p:grpSpPr>
      <p:pic>
        <p:nvPicPr>
          <p:cNvPr id="3" name="Picture 2" descr="A white background with blue squares&#10;&#10;AI-generated content may be incorrect.">
            <a:extLst>
              <a:ext uri="{FF2B5EF4-FFF2-40B4-BE49-F238E27FC236}">
                <a16:creationId xmlns:a16="http://schemas.microsoft.com/office/drawing/2014/main" id="{B987EBC0-8E43-FAAC-EC78-EE9B0CBBB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0"/>
            <a:ext cx="12192000" cy="6858000"/>
          </a:xfrm>
          <a:prstGeom prst="rect">
            <a:avLst/>
          </a:prstGeom>
        </p:spPr>
      </p:pic>
      <p:sp>
        <p:nvSpPr>
          <p:cNvPr id="2" name="Title 1">
            <a:extLst>
              <a:ext uri="{FF2B5EF4-FFF2-40B4-BE49-F238E27FC236}">
                <a16:creationId xmlns:a16="http://schemas.microsoft.com/office/drawing/2014/main" id="{8AFA78CB-CFE3-747B-B97B-7723E5DD89FE}"/>
              </a:ext>
            </a:extLst>
          </p:cNvPr>
          <p:cNvSpPr>
            <a:spLocks noGrp="1"/>
          </p:cNvSpPr>
          <p:nvPr>
            <p:ph type="title" hasCustomPrompt="1"/>
          </p:nvPr>
        </p:nvSpPr>
        <p:spPr>
          <a:xfrm>
            <a:off x="724325" y="2268537"/>
            <a:ext cx="5994528" cy="1132853"/>
          </a:xfrm>
        </p:spPr>
        <p:txBody>
          <a:bodyPr anchor="t" anchorCtr="0"/>
          <a:lstStyle>
            <a:lvl1pPr>
              <a:defRPr sz="4000"/>
            </a:lvl1pPr>
          </a:lstStyle>
          <a:p>
            <a:r>
              <a:rPr lang="en-GB"/>
              <a:t>Hero heading (FONT: Aptos Narrow Bold 40pts)</a:t>
            </a:r>
            <a:endParaRPr lang="en-US"/>
          </a:p>
        </p:txBody>
      </p:sp>
      <p:sp>
        <p:nvSpPr>
          <p:cNvPr id="6" name="Text Placeholder 13">
            <a:extLst>
              <a:ext uri="{FF2B5EF4-FFF2-40B4-BE49-F238E27FC236}">
                <a16:creationId xmlns:a16="http://schemas.microsoft.com/office/drawing/2014/main" id="{95E8F931-1E25-38CB-7E16-7DE0C002CB3E}"/>
              </a:ext>
            </a:extLst>
          </p:cNvPr>
          <p:cNvSpPr>
            <a:spLocks noGrp="1"/>
          </p:cNvSpPr>
          <p:nvPr>
            <p:ph type="body" sz="quarter" idx="11"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
        <p:nvSpPr>
          <p:cNvPr id="5" name="Rectangle 5">
            <a:extLst>
              <a:ext uri="{FF2B5EF4-FFF2-40B4-BE49-F238E27FC236}">
                <a16:creationId xmlns:a16="http://schemas.microsoft.com/office/drawing/2014/main" id="{781F7AC3-9983-73F2-5E01-16FD7A01575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163253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Generic page">
    <p:spTree>
      <p:nvGrpSpPr>
        <p:cNvPr id="1" name=""/>
        <p:cNvGrpSpPr/>
        <p:nvPr/>
      </p:nvGrpSpPr>
      <p:grpSpPr>
        <a:xfrm>
          <a:off x="0" y="0"/>
          <a:ext cx="0" cy="0"/>
          <a:chOff x="0" y="0"/>
          <a:chExt cx="0" cy="0"/>
        </a:xfrm>
      </p:grpSpPr>
      <p:pic>
        <p:nvPicPr>
          <p:cNvPr id="3" name="Picture 2" descr="A yellow and white rectangle&#10;&#10;AI-generated content may be incorrect.">
            <a:extLst>
              <a:ext uri="{FF2B5EF4-FFF2-40B4-BE49-F238E27FC236}">
                <a16:creationId xmlns:a16="http://schemas.microsoft.com/office/drawing/2014/main" id="{3D0CE928-B21D-3F39-90E6-726B0921A489}"/>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42415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e End slide">
    <p:spTree>
      <p:nvGrpSpPr>
        <p:cNvPr id="1" name=""/>
        <p:cNvGrpSpPr/>
        <p:nvPr/>
      </p:nvGrpSpPr>
      <p:grpSpPr>
        <a:xfrm>
          <a:off x="0" y="0"/>
          <a:ext cx="0" cy="0"/>
          <a:chOff x="0" y="0"/>
          <a:chExt cx="0" cy="0"/>
        </a:xfrm>
      </p:grpSpPr>
      <p:pic>
        <p:nvPicPr>
          <p:cNvPr id="5" name="opener-teal.png" descr="opener-teal.png">
            <a:extLst>
              <a:ext uri="{FF2B5EF4-FFF2-40B4-BE49-F238E27FC236}">
                <a16:creationId xmlns:a16="http://schemas.microsoft.com/office/drawing/2014/main" id="{F8BF1F67-04A5-42AC-AB85-65ACDCFC4B4D}"/>
              </a:ext>
            </a:extLst>
          </p:cNvPr>
          <p:cNvPicPr>
            <a:picLocks noChangeAspect="1"/>
          </p:cNvPicPr>
          <p:nvPr userDrawn="1"/>
        </p:nvPicPr>
        <p:blipFill>
          <a:blip r:embed="rId2"/>
          <a:stretch>
            <a:fillRect/>
          </a:stretch>
        </p:blipFill>
        <p:spPr>
          <a:xfrm>
            <a:off x="2515" y="1415"/>
            <a:ext cx="12186970" cy="6855170"/>
          </a:xfrm>
          <a:prstGeom prst="rect">
            <a:avLst/>
          </a:prstGeom>
          <a:ln w="12700">
            <a:miter lim="400000"/>
          </a:ln>
        </p:spPr>
      </p:pic>
      <p:sp>
        <p:nvSpPr>
          <p:cNvPr id="6" name="Rectangle 5">
            <a:extLst>
              <a:ext uri="{FF2B5EF4-FFF2-40B4-BE49-F238E27FC236}">
                <a16:creationId xmlns:a16="http://schemas.microsoft.com/office/drawing/2014/main" id="{683194C5-E3FE-F433-2030-E097BA9D6B09}"/>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pic>
        <p:nvPicPr>
          <p:cNvPr id="7" name="Picture 6">
            <a:extLst>
              <a:ext uri="{FF2B5EF4-FFF2-40B4-BE49-F238E27FC236}">
                <a16:creationId xmlns:a16="http://schemas.microsoft.com/office/drawing/2014/main" id="{80016824-1BD8-FCB3-8C1C-FB5DBBEC60C7}"/>
              </a:ext>
            </a:extLst>
          </p:cNvPr>
          <p:cNvPicPr>
            <a:picLocks noChangeAspect="1"/>
          </p:cNvPicPr>
          <p:nvPr userDrawn="1"/>
        </p:nvPicPr>
        <p:blipFill>
          <a:blip r:embed="rId3">
            <a:alphaModFix amt="31000"/>
          </a:blip>
          <a:stretch>
            <a:fillRect/>
          </a:stretch>
        </p:blipFill>
        <p:spPr>
          <a:xfrm>
            <a:off x="4509455" y="1438657"/>
            <a:ext cx="3173091" cy="2816352"/>
          </a:xfrm>
          <a:prstGeom prst="rect">
            <a:avLst/>
          </a:prstGeom>
        </p:spPr>
      </p:pic>
      <p:sp>
        <p:nvSpPr>
          <p:cNvPr id="2" name="Text Placeholder 13">
            <a:extLst>
              <a:ext uri="{FF2B5EF4-FFF2-40B4-BE49-F238E27FC236}">
                <a16:creationId xmlns:a16="http://schemas.microsoft.com/office/drawing/2014/main" id="{CCFB406C-4C26-3DEE-BAD4-11073208E9C2}"/>
              </a:ext>
            </a:extLst>
          </p:cNvPr>
          <p:cNvSpPr>
            <a:spLocks noGrp="1"/>
          </p:cNvSpPr>
          <p:nvPr>
            <p:ph type="body" sz="quarter" idx="11" hasCustomPrompt="1"/>
          </p:nvPr>
        </p:nvSpPr>
        <p:spPr>
          <a:xfrm>
            <a:off x="9591261" y="477043"/>
            <a:ext cx="2067338" cy="417479"/>
          </a:xfrm>
        </p:spPr>
        <p:txBody>
          <a:bodyPr/>
          <a:lstStyle>
            <a:lvl1pPr>
              <a:defRPr sz="1200">
                <a:highlight>
                  <a:srgbClr val="FFFF00"/>
                </a:highlight>
              </a:defRPr>
            </a:lvl1pPr>
          </a:lstStyle>
          <a:p>
            <a:pPr lvl="0"/>
            <a:r>
              <a:rPr lang="en-GB"/>
              <a:t>This page is the end slide</a:t>
            </a:r>
            <a:endParaRPr lang="en-US"/>
          </a:p>
        </p:txBody>
      </p:sp>
    </p:spTree>
    <p:extLst>
      <p:ext uri="{BB962C8B-B14F-4D97-AF65-F5344CB8AC3E}">
        <p14:creationId xmlns:p14="http://schemas.microsoft.com/office/powerpoint/2010/main" val="2592842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5592-FDE0-47CE-8234-44754331B0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A82218-ACA9-C147-03BC-13287D0162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A5F495-C003-8494-487E-E33AA32B6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id="{99A16B75-1B97-E210-F098-75035FF65668}"/>
              </a:ext>
            </a:extLst>
          </p:cNvPr>
          <p:cNvSpPr/>
          <p:nvPr userDrawn="1"/>
        </p:nvSpPr>
        <p:spPr>
          <a:xfrm>
            <a:off x="-13242" y="9939"/>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762604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3CE1-9B8A-40A4-A848-E1AB9C495E2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F3AEB9-5859-7479-B9CF-4ACE4A2A49B7}"/>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1574C3-D3A5-8D16-25DC-A473B693AC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8D95E7-464C-80EA-2346-C487DBDD9067}"/>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942953-9640-3217-591E-1C4708B713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1E0AD6-AF9E-4001-567A-0BBFA33A54D1}"/>
              </a:ext>
            </a:extLst>
          </p:cNvPr>
          <p:cNvSpPr>
            <a:spLocks noGrp="1"/>
          </p:cNvSpPr>
          <p:nvPr>
            <p:ph type="dt" sz="half" idx="10"/>
          </p:nvPr>
        </p:nvSpPr>
        <p:spPr>
          <a:xfrm>
            <a:off x="838200" y="6356350"/>
            <a:ext cx="2743200" cy="365125"/>
          </a:xfrm>
          <a:prstGeom prst="rect">
            <a:avLst/>
          </a:prstGeom>
        </p:spPr>
        <p:txBody>
          <a:bodyPr/>
          <a:lstStyle/>
          <a:p>
            <a:fld id="{1A27299A-EF9B-E24F-8E03-061226A9926D}" type="datetimeFigureOut">
              <a:rPr lang="en-US" smtClean="0"/>
              <a:t>6/17/2026</a:t>
            </a:fld>
            <a:endParaRPr lang="en-US"/>
          </a:p>
        </p:txBody>
      </p:sp>
      <p:sp>
        <p:nvSpPr>
          <p:cNvPr id="8" name="Footer Placeholder 7">
            <a:extLst>
              <a:ext uri="{FF2B5EF4-FFF2-40B4-BE49-F238E27FC236}">
                <a16:creationId xmlns:a16="http://schemas.microsoft.com/office/drawing/2014/main" id="{B994EAB8-3CC6-3C1A-EB9B-D6544DAD9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F0C549-9B8D-A258-72B7-4887A6D67DD2}"/>
              </a:ext>
            </a:extLst>
          </p:cNvPr>
          <p:cNvSpPr>
            <a:spLocks noGrp="1"/>
          </p:cNvSpPr>
          <p:nvPr>
            <p:ph type="sldNum" sz="quarter" idx="12"/>
          </p:nvPr>
        </p:nvSpPr>
        <p:spPr>
          <a:xfrm>
            <a:off x="8610600" y="6356350"/>
            <a:ext cx="2743200" cy="365125"/>
          </a:xfrm>
          <a:prstGeom prst="rect">
            <a:avLst/>
          </a:prstGeom>
        </p:spPr>
        <p:txBody>
          <a:bodyPr/>
          <a:lstStyle/>
          <a:p>
            <a:fld id="{14C070A7-6AE7-A948-B778-F74EC6F1E6D7}" type="slidenum">
              <a:rPr lang="en-US" smtClean="0"/>
              <a:t>‹#›</a:t>
            </a:fld>
            <a:endParaRPr lang="en-US"/>
          </a:p>
        </p:txBody>
      </p:sp>
      <p:sp>
        <p:nvSpPr>
          <p:cNvPr id="10" name="Rectangle 5">
            <a:extLst>
              <a:ext uri="{FF2B5EF4-FFF2-40B4-BE49-F238E27FC236}">
                <a16:creationId xmlns:a16="http://schemas.microsoft.com/office/drawing/2014/main" id="{ACACF48B-F32F-BD19-25A8-D5E1CE76FE98}"/>
              </a:ext>
            </a:extLst>
          </p:cNvPr>
          <p:cNvSpPr/>
          <p:nvPr userDrawn="1"/>
        </p:nvSpPr>
        <p:spPr>
          <a:xfrm>
            <a:off x="-13242" y="9939"/>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569720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DE56-53D6-4EEE-23FC-239B71F57CB3}"/>
              </a:ext>
            </a:extLst>
          </p:cNvPr>
          <p:cNvSpPr>
            <a:spLocks noGrp="1"/>
          </p:cNvSpPr>
          <p:nvPr>
            <p:ph type="title"/>
          </p:nvPr>
        </p:nvSpPr>
        <p:spPr/>
        <p:txBody>
          <a:bodyPr/>
          <a:lstStyle/>
          <a:p>
            <a:r>
              <a:rPr lang="en-GB"/>
              <a:t>Click to edit Master title style</a:t>
            </a:r>
            <a:endParaRPr lang="en-US"/>
          </a:p>
        </p:txBody>
      </p:sp>
      <p:sp>
        <p:nvSpPr>
          <p:cNvPr id="3" name="Rectangle 5">
            <a:extLst>
              <a:ext uri="{FF2B5EF4-FFF2-40B4-BE49-F238E27FC236}">
                <a16:creationId xmlns:a16="http://schemas.microsoft.com/office/drawing/2014/main" id="{7717DC46-925D-536C-183E-96C1DBF66BEA}"/>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4241512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60D5-998A-DCE5-E198-22901F427B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6C310AD-A1B5-1575-BA3F-AFB3B7BFF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AAF8E6-5C71-5418-1CF9-910597F61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5">
            <a:extLst>
              <a:ext uri="{FF2B5EF4-FFF2-40B4-BE49-F238E27FC236}">
                <a16:creationId xmlns:a16="http://schemas.microsoft.com/office/drawing/2014/main" id="{C56D7856-2F0A-3316-E56B-91694967D137}"/>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72150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0BF0-997A-1BDC-D81C-692DBA748BDB}"/>
              </a:ext>
            </a:extLst>
          </p:cNvPr>
          <p:cNvSpPr>
            <a:spLocks noGrp="1"/>
          </p:cNvSpPr>
          <p:nvPr>
            <p:ph type="title"/>
          </p:nvPr>
        </p:nvSpPr>
        <p:spPr>
          <a:xfrm>
            <a:off x="839788" y="457200"/>
            <a:ext cx="3932237" cy="1600200"/>
          </a:xfrm>
        </p:spPr>
        <p:txBody>
          <a:bodyPr anchor="t" anchorCtr="0"/>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E98B4BE-FD8A-FB70-89B9-077837332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AD28A-1FBF-8B5D-9F12-7E285EA91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5">
            <a:extLst>
              <a:ext uri="{FF2B5EF4-FFF2-40B4-BE49-F238E27FC236}">
                <a16:creationId xmlns:a16="http://schemas.microsoft.com/office/drawing/2014/main" id="{E8CDD2FA-4688-69B5-ABBE-808D0D8F4B6C}"/>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98211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atic cover_dark teal">
    <p:spTree>
      <p:nvGrpSpPr>
        <p:cNvPr id="1" name=""/>
        <p:cNvGrpSpPr/>
        <p:nvPr/>
      </p:nvGrpSpPr>
      <p:grpSpPr>
        <a:xfrm>
          <a:off x="0" y="0"/>
          <a:ext cx="0" cy="0"/>
          <a:chOff x="0" y="0"/>
          <a:chExt cx="0" cy="0"/>
        </a:xfrm>
      </p:grpSpPr>
      <p:pic>
        <p:nvPicPr>
          <p:cNvPr id="15" name="Picture 14" descr="A white background with blue squares&#10;&#10;AI-generated content may be incorrect.">
            <a:extLst>
              <a:ext uri="{FF2B5EF4-FFF2-40B4-BE49-F238E27FC236}">
                <a16:creationId xmlns:a16="http://schemas.microsoft.com/office/drawing/2014/main" id="{9F9E108B-A9B6-208A-6EE5-E25A7BA56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6" name="Rectangle 5">
            <a:extLst>
              <a:ext uri="{FF2B5EF4-FFF2-40B4-BE49-F238E27FC236}">
                <a16:creationId xmlns:a16="http://schemas.microsoft.com/office/drawing/2014/main" id="{E122E159-D94C-411D-6809-0C5FA307BC64}"/>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26164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atic cover_light teal">
    <p:spTree>
      <p:nvGrpSpPr>
        <p:cNvPr id="1" name=""/>
        <p:cNvGrpSpPr/>
        <p:nvPr/>
      </p:nvGrpSpPr>
      <p:grpSpPr>
        <a:xfrm>
          <a:off x="0" y="0"/>
          <a:ext cx="0" cy="0"/>
          <a:chOff x="0" y="0"/>
          <a:chExt cx="0" cy="0"/>
        </a:xfrm>
      </p:grpSpPr>
      <p:pic>
        <p:nvPicPr>
          <p:cNvPr id="4" name="Picture 3" descr="A white background with blue squares&#10;&#10;AI-generated content may be incorrect.">
            <a:extLst>
              <a:ext uri="{FF2B5EF4-FFF2-40B4-BE49-F238E27FC236}">
                <a16:creationId xmlns:a16="http://schemas.microsoft.com/office/drawing/2014/main" id="{D4924C52-8933-6FC0-C981-E7993F674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0"/>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102994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atic cover_green">
    <p:spTree>
      <p:nvGrpSpPr>
        <p:cNvPr id="1" name=""/>
        <p:cNvGrpSpPr/>
        <p:nvPr/>
      </p:nvGrpSpPr>
      <p:grpSpPr>
        <a:xfrm>
          <a:off x="0" y="0"/>
          <a:ext cx="0" cy="0"/>
          <a:chOff x="0" y="0"/>
          <a:chExt cx="0" cy="0"/>
        </a:xfrm>
      </p:grpSpPr>
      <p:pic>
        <p:nvPicPr>
          <p:cNvPr id="2" name="Picture 1" descr="A green and white background&#10;&#10;AI-generated content may be incorrect.">
            <a:extLst>
              <a:ext uri="{FF2B5EF4-FFF2-40B4-BE49-F238E27FC236}">
                <a16:creationId xmlns:a16="http://schemas.microsoft.com/office/drawing/2014/main" id="{87377A2C-719C-5DE5-1F17-794EF4747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8478"/>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691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matic cover_purple">
    <p:spTree>
      <p:nvGrpSpPr>
        <p:cNvPr id="1" name=""/>
        <p:cNvGrpSpPr/>
        <p:nvPr/>
      </p:nvGrpSpPr>
      <p:grpSpPr>
        <a:xfrm>
          <a:off x="0" y="0"/>
          <a:ext cx="0" cy="0"/>
          <a:chOff x="0" y="0"/>
          <a:chExt cx="0" cy="0"/>
        </a:xfrm>
      </p:grpSpPr>
      <p:pic>
        <p:nvPicPr>
          <p:cNvPr id="3" name="Picture 2" descr="A white background with purple squares&#10;&#10;AI-generated content may be incorrect.">
            <a:extLst>
              <a:ext uri="{FF2B5EF4-FFF2-40B4-BE49-F238E27FC236}">
                <a16:creationId xmlns:a16="http://schemas.microsoft.com/office/drawing/2014/main" id="{143773BA-CCBD-B686-48FF-CD9735C01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9"/>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3749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ematic cover_purple">
    <p:spTree>
      <p:nvGrpSpPr>
        <p:cNvPr id="1" name=""/>
        <p:cNvGrpSpPr/>
        <p:nvPr/>
      </p:nvGrpSpPr>
      <p:grpSpPr>
        <a:xfrm>
          <a:off x="0" y="0"/>
          <a:ext cx="0" cy="0"/>
          <a:chOff x="0" y="0"/>
          <a:chExt cx="0" cy="0"/>
        </a:xfrm>
      </p:grpSpPr>
      <p:pic>
        <p:nvPicPr>
          <p:cNvPr id="2" name="Picture 1" descr="A white background with yellow squares&#10;&#10;AI-generated content may be incorrect.">
            <a:extLst>
              <a:ext uri="{FF2B5EF4-FFF2-40B4-BE49-F238E27FC236}">
                <a16:creationId xmlns:a16="http://schemas.microsoft.com/office/drawing/2014/main" id="{1BF6C0BC-FA8A-B744-4531-5C8614D0FB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7449"/>
            <a:ext cx="12205242" cy="6865449"/>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85684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hematic cover_purple">
    <p:bg>
      <p:bgPr>
        <a:solidFill>
          <a:srgbClr val="E8E8E8"/>
        </a:solidFill>
        <a:effectLst/>
      </p:bgPr>
    </p:bg>
    <p:spTree>
      <p:nvGrpSpPr>
        <p:cNvPr id="1" name=""/>
        <p:cNvGrpSpPr/>
        <p:nvPr/>
      </p:nvGrpSpPr>
      <p:grpSpPr>
        <a:xfrm>
          <a:off x="0" y="0"/>
          <a:ext cx="0" cy="0"/>
          <a:chOff x="0" y="0"/>
          <a:chExt cx="0" cy="0"/>
        </a:xfrm>
      </p:grpSpPr>
      <p:pic>
        <p:nvPicPr>
          <p:cNvPr id="3" name="Picture 2" descr="A white background with orange squares&#10;&#10;AI-generated content may be incorrect.">
            <a:extLst>
              <a:ext uri="{FF2B5EF4-FFF2-40B4-BE49-F238E27FC236}">
                <a16:creationId xmlns:a16="http://schemas.microsoft.com/office/drawing/2014/main" id="{F6A162E1-BEA6-DE86-9FC1-1CEB7AECF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1317807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E420A-33EF-FE00-761A-109DE829393E}"/>
              </a:ext>
            </a:extLst>
          </p:cNvPr>
          <p:cNvSpPr>
            <a:spLocks noGrp="1"/>
          </p:cNvSpPr>
          <p:nvPr>
            <p:ph type="title"/>
          </p:nvPr>
        </p:nvSpPr>
        <p:spPr>
          <a:xfrm>
            <a:off x="530088" y="385003"/>
            <a:ext cx="10515600" cy="132556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0BA085-596E-07DA-AB84-D803B206EF38}"/>
              </a:ext>
            </a:extLst>
          </p:cNvPr>
          <p:cNvSpPr>
            <a:spLocks noGrp="1"/>
          </p:cNvSpPr>
          <p:nvPr>
            <p:ph type="body" idx="1"/>
          </p:nvPr>
        </p:nvSpPr>
        <p:spPr>
          <a:xfrm>
            <a:off x="530088" y="1845503"/>
            <a:ext cx="10515600" cy="181209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a:extLst>
              <a:ext uri="{FF2B5EF4-FFF2-40B4-BE49-F238E27FC236}">
                <a16:creationId xmlns:a16="http://schemas.microsoft.com/office/drawing/2014/main" id="{97819C60-818C-D5AD-020B-2B884E346945}"/>
              </a:ext>
            </a:extLst>
          </p:cNvPr>
          <p:cNvSpPr txBox="1">
            <a:spLocks/>
          </p:cNvSpPr>
          <p:nvPr userDrawn="1"/>
        </p:nvSpPr>
        <p:spPr>
          <a:xfrm>
            <a:off x="9026144" y="6330696"/>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pic>
        <p:nvPicPr>
          <p:cNvPr id="9" name="Image" descr="Image">
            <a:extLst>
              <a:ext uri="{FF2B5EF4-FFF2-40B4-BE49-F238E27FC236}">
                <a16:creationId xmlns:a16="http://schemas.microsoft.com/office/drawing/2014/main" id="{5648320F-605B-7811-D1C6-A873AB5C9557}"/>
              </a:ext>
            </a:extLst>
          </p:cNvPr>
          <p:cNvPicPr>
            <a:picLocks noChangeAspect="1"/>
          </p:cNvPicPr>
          <p:nvPr userDrawn="1"/>
        </p:nvPicPr>
        <p:blipFill>
          <a:blip r:embed="rId38"/>
          <a:stretch>
            <a:fillRect/>
          </a:stretch>
        </p:blipFill>
        <p:spPr>
          <a:xfrm>
            <a:off x="484302" y="6453607"/>
            <a:ext cx="1986892" cy="173788"/>
          </a:xfrm>
          <a:prstGeom prst="rect">
            <a:avLst/>
          </a:prstGeom>
          <a:ln w="12700">
            <a:miter lim="400000"/>
          </a:ln>
        </p:spPr>
      </p:pic>
      <p:sp>
        <p:nvSpPr>
          <p:cNvPr id="6" name="TextBox 5">
            <a:extLst>
              <a:ext uri="{FF2B5EF4-FFF2-40B4-BE49-F238E27FC236}">
                <a16:creationId xmlns:a16="http://schemas.microsoft.com/office/drawing/2014/main" id="{D3666C39-C26A-92A6-4923-B1978F067735}"/>
              </a:ext>
            </a:extLst>
          </p:cNvPr>
          <p:cNvSpPr txBox="1"/>
          <p:nvPr>
            <p:extLst>
              <p:ext uri="{1162E1C5-73C7-4A58-AE30-91384D911F3F}">
                <p184:classification xmlns:p184="http://schemas.microsoft.com/office/powerpoint/2018/4/main" val="hdr"/>
              </p:ext>
            </p:extLst>
          </p:nvPr>
        </p:nvSpPr>
        <p:spPr>
          <a:xfrm>
            <a:off x="5857875" y="63500"/>
            <a:ext cx="508000" cy="182880"/>
          </a:xfrm>
          <a:prstGeom prst="rect">
            <a:avLst/>
          </a:prstGeom>
        </p:spPr>
        <p:txBody>
          <a:bodyPr horzOverflow="overflow" lIns="0" tIns="0" rIns="0" bIns="0">
            <a:spAutoFit/>
          </a:bodyPr>
          <a:lstStyle/>
          <a:p>
            <a:pPr algn="l"/>
            <a:r>
              <a:rPr lang="en-GB" sz="1200">
                <a:solidFill>
                  <a:srgbClr val="000000">
                    <a:alpha val="50000"/>
                  </a:srgbClr>
                </a:solidFill>
                <a:latin typeface="Aptos" panose="020B0004020202020204" pitchFamily="34" charset="0"/>
              </a:rPr>
              <a:t>Official</a:t>
            </a:r>
          </a:p>
        </p:txBody>
      </p:sp>
      <p:sp>
        <p:nvSpPr>
          <p:cNvPr id="7" name="TextBox 6">
            <a:extLst>
              <a:ext uri="{FF2B5EF4-FFF2-40B4-BE49-F238E27FC236}">
                <a16:creationId xmlns:a16="http://schemas.microsoft.com/office/drawing/2014/main" id="{176DE0D9-9EF4-82F8-38C9-4F8045AF0F2E}"/>
              </a:ext>
            </a:extLst>
          </p:cNvPr>
          <p:cNvSpPr txBox="1"/>
          <p:nvPr>
            <p:extLst>
              <p:ext uri="{1162E1C5-73C7-4A58-AE30-91384D911F3F}">
                <p184:classification xmlns:p184="http://schemas.microsoft.com/office/powerpoint/2018/4/main" val="ftr"/>
              </p:ext>
            </p:extLst>
          </p:nvPr>
        </p:nvSpPr>
        <p:spPr>
          <a:xfrm>
            <a:off x="5857875" y="6611620"/>
            <a:ext cx="508000" cy="182880"/>
          </a:xfrm>
          <a:prstGeom prst="rect">
            <a:avLst/>
          </a:prstGeom>
        </p:spPr>
        <p:txBody>
          <a:bodyPr horzOverflow="overflow" lIns="0" tIns="0" rIns="0" bIns="0">
            <a:spAutoFit/>
          </a:bodyPr>
          <a:lstStyle/>
          <a:p>
            <a:pPr algn="l"/>
            <a:r>
              <a:rPr lang="en-GB" sz="12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3226874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 id="2147483662" r:id="rId6"/>
    <p:sldLayoutId id="2147483663" r:id="rId7"/>
    <p:sldLayoutId id="2147483664" r:id="rId8"/>
    <p:sldLayoutId id="2147483665" r:id="rId9"/>
    <p:sldLayoutId id="2147483659" r:id="rId10"/>
    <p:sldLayoutId id="2147483666" r:id="rId11"/>
    <p:sldLayoutId id="2147483667" r:id="rId12"/>
    <p:sldLayoutId id="2147483668" r:id="rId13"/>
    <p:sldLayoutId id="2147483670" r:id="rId14"/>
    <p:sldLayoutId id="2147483679" r:id="rId15"/>
    <p:sldLayoutId id="2147483680" r:id="rId16"/>
    <p:sldLayoutId id="2147483681" r:id="rId17"/>
    <p:sldLayoutId id="2147483682" r:id="rId18"/>
    <p:sldLayoutId id="2147483683" r:id="rId19"/>
    <p:sldLayoutId id="2147483684" r:id="rId20"/>
    <p:sldLayoutId id="2147483685" r:id="rId21"/>
    <p:sldLayoutId id="2147483655"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69" r:id="rId31"/>
    <p:sldLayoutId id="2147483652" r:id="rId32"/>
    <p:sldLayoutId id="2147483653" r:id="rId33"/>
    <p:sldLayoutId id="2147483654" r:id="rId34"/>
    <p:sldLayoutId id="2147483656" r:id="rId35"/>
    <p:sldLayoutId id="2147483657" r:id="rId36"/>
  </p:sldLayoutIdLst>
  <p:txStyles>
    <p:titleStyle>
      <a:lvl1pPr algn="l" defTabSz="914400" rtl="0" eaLnBrk="1" latinLnBrk="0" hangingPunct="1">
        <a:lnSpc>
          <a:spcPct val="90000"/>
        </a:lnSpc>
        <a:spcBef>
          <a:spcPct val="0"/>
        </a:spcBef>
        <a:buNone/>
        <a:defRPr sz="3500" b="1" kern="1200">
          <a:solidFill>
            <a:srgbClr val="00153F"/>
          </a:solidFill>
          <a:latin typeface="Aptos Narrow" panose="020B00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153F"/>
          </a:solidFill>
          <a:latin typeface="Arial" panose="020B0604020202020204" pitchFamily="34" charset="0"/>
          <a:ea typeface="+mn-ea"/>
          <a:cs typeface="Arial" panose="020B0604020202020204" pitchFamily="34" charset="0"/>
        </a:defRPr>
      </a:lvl1pPr>
      <a:lvl2pPr marL="0" indent="-228600" algn="l" defTabSz="914400" rtl="0" eaLnBrk="1" latinLnBrk="0" hangingPunct="1">
        <a:lnSpc>
          <a:spcPct val="90000"/>
        </a:lnSpc>
        <a:spcBef>
          <a:spcPts val="500"/>
        </a:spcBef>
        <a:buFont typeface="Arial" panose="020B0604020202020204" pitchFamily="34" charset="0"/>
        <a:buChar char="•"/>
        <a:defRPr sz="1600" kern="1200">
          <a:solidFill>
            <a:srgbClr val="00153F"/>
          </a:solidFill>
          <a:latin typeface="Arial" panose="020B0604020202020204" pitchFamily="34" charset="0"/>
          <a:ea typeface="+mn-ea"/>
          <a:cs typeface="Arial" panose="020B0604020202020204" pitchFamily="34" charset="0"/>
        </a:defRPr>
      </a:lvl2pPr>
      <a:lvl3pPr marL="0" indent="-228600" algn="l" defTabSz="914400" rtl="0" eaLnBrk="1" latinLnBrk="0" hangingPunct="1">
        <a:lnSpc>
          <a:spcPct val="90000"/>
        </a:lnSpc>
        <a:spcBef>
          <a:spcPts val="500"/>
        </a:spcBef>
        <a:buFont typeface="Arial" panose="020B0604020202020204" pitchFamily="34" charset="0"/>
        <a:buChar char="•"/>
        <a:defRPr sz="1400" kern="1200">
          <a:solidFill>
            <a:srgbClr val="00153F"/>
          </a:solidFill>
          <a:latin typeface="Arial" panose="020B0604020202020204" pitchFamily="34" charset="0"/>
          <a:ea typeface="+mn-ea"/>
          <a:cs typeface="Arial" panose="020B0604020202020204" pitchFamily="34" charset="0"/>
        </a:defRPr>
      </a:lvl3pPr>
      <a:lvl4pPr marL="0" indent="-228600" algn="l" defTabSz="914400" rtl="0" eaLnBrk="1" latinLnBrk="0" hangingPunct="1">
        <a:lnSpc>
          <a:spcPct val="90000"/>
        </a:lnSpc>
        <a:spcBef>
          <a:spcPts val="500"/>
        </a:spcBef>
        <a:buFont typeface="Arial" panose="020B0604020202020204" pitchFamily="34" charset="0"/>
        <a:buChar char="•"/>
        <a:defRPr sz="1200" kern="1200">
          <a:solidFill>
            <a:srgbClr val="00153F"/>
          </a:solidFill>
          <a:latin typeface="Arial" panose="020B0604020202020204" pitchFamily="34" charset="0"/>
          <a:ea typeface="+mn-ea"/>
          <a:cs typeface="Arial" panose="020B0604020202020204" pitchFamily="34" charset="0"/>
        </a:defRPr>
      </a:lvl4pPr>
      <a:lvl5pPr marL="0" indent="-228600" algn="l" defTabSz="914400" rtl="0" eaLnBrk="1" latinLnBrk="0" hangingPunct="1">
        <a:lnSpc>
          <a:spcPct val="90000"/>
        </a:lnSpc>
        <a:spcBef>
          <a:spcPts val="500"/>
        </a:spcBef>
        <a:buFont typeface="Arial" panose="020B0604020202020204" pitchFamily="34" charset="0"/>
        <a:buChar char="•"/>
        <a:defRPr sz="1000" kern="1200">
          <a:solidFill>
            <a:srgbClr val="0015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jobs-guarantee"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gov.uk/campaign/recruit-with-jobcentreplus/" TargetMode="External"/><Relationship Id="rId2" Type="http://schemas.openxmlformats.org/officeDocument/2006/relationships/hyperlink" Target="https://www.gov.uk/government/publications/local-partnership-opportunities-with-jobcentre-plus/jobcentre-plus-service-leaders"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employing-an-apprentice"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svg"/><Relationship Id="rId1" Type="http://schemas.openxmlformats.org/officeDocument/2006/relationships/slideLayout" Target="../slideLayouts/slideLayout16.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svg"/><Relationship Id="rId1" Type="http://schemas.openxmlformats.org/officeDocument/2006/relationships/slideLayout" Target="../slideLayouts/slideLayout23.xml"/><Relationship Id="rId5" Type="http://schemas.openxmlformats.org/officeDocument/2006/relationships/hyperlink" Target="https://www.business.gov.uk/recruit" TargetMode="External"/><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hyperlink" Target="https://www.business.gov.uk/recruit" TargetMode="External"/><Relationship Id="rId2" Type="http://schemas.openxmlformats.org/officeDocument/2006/relationships/image" Target="../media/image15.emf"/><Relationship Id="rId1" Type="http://schemas.openxmlformats.org/officeDocument/2006/relationships/slideLayout" Target="../slideLayouts/slideLayout14.xml"/><Relationship Id="rId6" Type="http://schemas.openxmlformats.org/officeDocument/2006/relationships/hyperlink" Target="https://assets.publishing.service.gov.uk/media/697b33aef8f4a746d9572eea/jobs_guarantee_grant_guidance.pdf" TargetMode="External"/><Relationship Id="rId5" Type="http://schemas.openxmlformats.org/officeDocument/2006/relationships/hyperlink" Target="https://find-employer-schemes.education.gov.uk/schemes/sector-based-work-academy-programme-swap" TargetMode="External"/><Relationship Id="rId4" Type="http://schemas.openxmlformats.org/officeDocument/2006/relationships/hyperlink" Target="https://www.gov.uk/government/publications/employers-could-you-offer-work-experi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s://www.apprenticeships.gov.uk/apprentices" TargetMode="External"/><Relationship Id="rId13" Type="http://schemas.openxmlformats.org/officeDocument/2006/relationships/hyperlink" Target="https://find-employer-schemes.education.gov.uk/interim/growth-and-skills-levy" TargetMode="External"/><Relationship Id="rId3" Type="http://schemas.openxmlformats.org/officeDocument/2006/relationships/hyperlink" Target="https://jobhelp.campaign.gov.uk/youth-hubs/" TargetMode="External"/><Relationship Id="rId7" Type="http://schemas.openxmlformats.org/officeDocument/2006/relationships/hyperlink" Target="https://findajob.dwp.gov.uk/" TargetMode="External"/><Relationship Id="rId12" Type="http://schemas.openxmlformats.org/officeDocument/2006/relationships/hyperlink" Target="https://www.business.gov.uk/campaign/recruit-with-jobcentreplus/recruit-with-jobcentreplusyouth-hubs/" TargetMode="External"/><Relationship Id="rId2" Type="http://schemas.openxmlformats.org/officeDocument/2006/relationships/hyperlink" Target="https://jobhelp.campaign.gov.uk/looking-for-the-right-job/young-and-looking-for-work-2/" TargetMode="External"/><Relationship Id="rId1" Type="http://schemas.openxmlformats.org/officeDocument/2006/relationships/slideLayout" Target="../slideLayouts/slideLayout23.xml"/><Relationship Id="rId6" Type="http://schemas.openxmlformats.org/officeDocument/2006/relationships/hyperlink" Target="https://www.skillsforcareers.education.gov.uk/pages/young-people" TargetMode="External"/><Relationship Id="rId11" Type="http://schemas.openxmlformats.org/officeDocument/2006/relationships/hyperlink" Target="https://reedrestart.co.uk/" TargetMode="External"/><Relationship Id="rId5" Type="http://schemas.openxmlformats.org/officeDocument/2006/relationships/hyperlink" Target="https://nationalcareers.service.gov.uk/discover-your-skills-and-careers" TargetMode="External"/><Relationship Id="rId10" Type="http://schemas.openxmlformats.org/officeDocument/2006/relationships/hyperlink" Target="https://www.gov.uk/government/publications/employers-could-you-offer-work-experience" TargetMode="External"/><Relationship Id="rId4" Type="http://schemas.openxmlformats.org/officeDocument/2006/relationships/hyperlink" Target="https://jobhelp.campaign.gov.uk/support-for-all-young-people/" TargetMode="External"/><Relationship Id="rId9" Type="http://schemas.openxmlformats.org/officeDocument/2006/relationships/hyperlink" Target="https://find-employer-schemes.education.gov.uk/schemes/sector-based-work-academy-programme-swap" TargetMode="External"/><Relationship Id="rId14" Type="http://schemas.openxmlformats.org/officeDocument/2006/relationships/hyperlink" Target="https://www.gov.uk/government/publications/jobs-guarantee/jobs-guarantee-grant-guidan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employers-could-you-offer-work-experience" TargetMode="External"/><Relationship Id="rId2" Type="http://schemas.openxmlformats.org/officeDocument/2006/relationships/hyperlink" Target="https://www.business.gov.uk/recruit"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sector-based-work-academies-employer-guide/sector-based-work-academies-employer-guide#where-to-get-further-information" TargetMode="External"/><Relationship Id="rId2" Type="http://schemas.openxmlformats.org/officeDocument/2006/relationships/hyperlink" Target="https://www.business.gov.uk/recruit" TargetMode="External"/><Relationship Id="rId1" Type="http://schemas.openxmlformats.org/officeDocument/2006/relationships/slideLayout" Target="../slideLayouts/slideLayout14.xml"/><Relationship Id="rId4" Type="http://schemas.openxmlformats.org/officeDocument/2006/relationships/hyperlink" Target="https://www.gov.uk/government/publications/sector-based-work-academy-programme-a-quantitative-impact-assessment/sector-based-work-academy-programme-a-quantitative-impact-assessment#voluntary-statement-of-compliance-with-the-code-of-practice-for-statisti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A68CA-505E-B7FD-5BEF-7CF7E73143A2}"/>
              </a:ext>
            </a:extLst>
          </p:cNvPr>
          <p:cNvSpPr>
            <a:spLocks noGrp="1"/>
          </p:cNvSpPr>
          <p:nvPr>
            <p:ph type="body" idx="1"/>
          </p:nvPr>
        </p:nvSpPr>
        <p:spPr>
          <a:xfrm>
            <a:off x="677980" y="3002151"/>
            <a:ext cx="7051881" cy="823912"/>
          </a:xfrm>
        </p:spPr>
        <p:txBody>
          <a:bodyPr>
            <a:normAutofit lnSpcReduction="10000"/>
          </a:bodyPr>
          <a:lstStyle/>
          <a:p>
            <a:r>
              <a:rPr lang="en-US"/>
              <a:t>Supporting young people into education, employment and training</a:t>
            </a:r>
          </a:p>
        </p:txBody>
      </p:sp>
      <p:sp>
        <p:nvSpPr>
          <p:cNvPr id="3" name="Title 2">
            <a:extLst>
              <a:ext uri="{FF2B5EF4-FFF2-40B4-BE49-F238E27FC236}">
                <a16:creationId xmlns:a16="http://schemas.microsoft.com/office/drawing/2014/main" id="{0E3ACCE8-F835-77C1-2905-A080C83F920C}"/>
              </a:ext>
            </a:extLst>
          </p:cNvPr>
          <p:cNvSpPr>
            <a:spLocks noGrp="1"/>
          </p:cNvSpPr>
          <p:nvPr>
            <p:ph type="title"/>
          </p:nvPr>
        </p:nvSpPr>
        <p:spPr>
          <a:xfrm>
            <a:off x="677979" y="2387297"/>
            <a:ext cx="7051881" cy="1101692"/>
          </a:xfrm>
        </p:spPr>
        <p:txBody>
          <a:bodyPr>
            <a:normAutofit/>
          </a:bodyPr>
          <a:lstStyle/>
          <a:p>
            <a:r>
              <a:rPr lang="en-US" sz="4400"/>
              <a:t>The Youth Guarantee</a:t>
            </a:r>
          </a:p>
        </p:txBody>
      </p:sp>
      <p:sp>
        <p:nvSpPr>
          <p:cNvPr id="5" name="Text Placeholder 4">
            <a:extLst>
              <a:ext uri="{FF2B5EF4-FFF2-40B4-BE49-F238E27FC236}">
                <a16:creationId xmlns:a16="http://schemas.microsoft.com/office/drawing/2014/main" id="{D6999388-3C12-C97E-4A1D-780185B473BC}"/>
              </a:ext>
            </a:extLst>
          </p:cNvPr>
          <p:cNvSpPr>
            <a:spLocks noGrp="1"/>
          </p:cNvSpPr>
          <p:nvPr>
            <p:ph type="body" sz="quarter" idx="14"/>
          </p:nvPr>
        </p:nvSpPr>
        <p:spPr>
          <a:xfrm>
            <a:off x="841080" y="3954079"/>
            <a:ext cx="6024572" cy="1824929"/>
          </a:xfrm>
        </p:spPr>
        <p:txBody>
          <a:bodyPr>
            <a:normAutofit fontScale="92500" lnSpcReduction="20000"/>
          </a:bodyPr>
          <a:lstStyle/>
          <a:p>
            <a:pPr marL="457200" indent="-457200">
              <a:buAutoNum type="arabicPeriod"/>
            </a:pPr>
            <a:r>
              <a:rPr lang="en-US"/>
              <a:t>Case for Change</a:t>
            </a:r>
          </a:p>
          <a:p>
            <a:pPr marL="457200" indent="-457200">
              <a:buAutoNum type="arabicPeriod"/>
            </a:pPr>
            <a:r>
              <a:rPr lang="en-US"/>
              <a:t>Overview of the Youth Guarantee</a:t>
            </a:r>
          </a:p>
          <a:p>
            <a:pPr marL="457200" indent="-457200">
              <a:buAutoNum type="arabicPeriod"/>
            </a:pPr>
            <a:r>
              <a:rPr lang="en-US"/>
              <a:t>Customer Journey</a:t>
            </a:r>
          </a:p>
          <a:p>
            <a:pPr marL="457200" indent="-457200">
              <a:buAutoNum type="arabicPeriod"/>
            </a:pPr>
            <a:r>
              <a:rPr lang="en-US"/>
              <a:t>Our ask of employers</a:t>
            </a:r>
          </a:p>
          <a:p>
            <a:pPr marL="457200" indent="-457200">
              <a:buAutoNum type="arabicPeriod"/>
            </a:pPr>
            <a:r>
              <a:rPr lang="en-US"/>
              <a:t>Annexes – Detail on policies</a:t>
            </a:r>
          </a:p>
          <a:p>
            <a:pPr marL="457200" indent="-457200">
              <a:buAutoNum type="arabicPeriod"/>
            </a:pPr>
            <a:endParaRPr lang="en-US"/>
          </a:p>
        </p:txBody>
      </p:sp>
      <p:pic>
        <p:nvPicPr>
          <p:cNvPr id="6" name="Image" descr="Image">
            <a:extLst>
              <a:ext uri="{FF2B5EF4-FFF2-40B4-BE49-F238E27FC236}">
                <a16:creationId xmlns:a16="http://schemas.microsoft.com/office/drawing/2014/main" id="{97164254-429D-2B3C-94AD-2FCF2F7BA80A}"/>
              </a:ext>
            </a:extLst>
          </p:cNvPr>
          <p:cNvPicPr>
            <a:picLocks noChangeAspect="1"/>
          </p:cNvPicPr>
          <p:nvPr/>
        </p:nvPicPr>
        <p:blipFill>
          <a:blip r:embed="rId2"/>
          <a:stretch>
            <a:fillRect/>
          </a:stretch>
        </p:blipFill>
        <p:spPr>
          <a:xfrm>
            <a:off x="841080" y="631305"/>
            <a:ext cx="1158408" cy="989912"/>
          </a:xfrm>
          <a:prstGeom prst="rect">
            <a:avLst/>
          </a:prstGeom>
          <a:ln w="12700">
            <a:miter lim="400000"/>
          </a:ln>
        </p:spPr>
      </p:pic>
    </p:spTree>
    <p:extLst>
      <p:ext uri="{BB962C8B-B14F-4D97-AF65-F5344CB8AC3E}">
        <p14:creationId xmlns:p14="http://schemas.microsoft.com/office/powerpoint/2010/main" val="324336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8EC2-5604-D476-3370-A15872958290}"/>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71760412-1259-E51A-34F1-3C161603A0A4}"/>
              </a:ext>
            </a:extLst>
          </p:cNvPr>
          <p:cNvSpPr/>
          <p:nvPr/>
        </p:nvSpPr>
        <p:spPr>
          <a:xfrm rot="10800000">
            <a:off x="576644" y="5330060"/>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2CEE4417-ED9E-8D0B-59E1-CB80F4B49AD9}"/>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6F783778-0FDD-5FE2-6D47-21D0EDAD2B3B}"/>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500" b="1"/>
              <a:t>Jobs Guarantee ​</a:t>
            </a:r>
            <a:endParaRPr lang="en-US" sz="3500" b="1"/>
          </a:p>
        </p:txBody>
      </p:sp>
      <p:sp>
        <p:nvSpPr>
          <p:cNvPr id="4" name="Title 1">
            <a:extLst>
              <a:ext uri="{FF2B5EF4-FFF2-40B4-BE49-F238E27FC236}">
                <a16:creationId xmlns:a16="http://schemas.microsoft.com/office/drawing/2014/main" id="{3C438A9D-F85D-B226-C20F-AEFC5FEB765C}"/>
              </a:ext>
            </a:extLst>
          </p:cNvPr>
          <p:cNvSpPr txBox="1">
            <a:spLocks/>
          </p:cNvSpPr>
          <p:nvPr/>
        </p:nvSpPr>
        <p:spPr>
          <a:xfrm>
            <a:off x="2565791" y="1228951"/>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From Autumn 2026, fully subsidised, six month paid jobs for every eligible 18–24-year-old who has been claiming Universal Credit and looking for work for 18 months. </a:t>
            </a: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Funding: </a:t>
            </a:r>
            <a:r>
              <a:rPr lang="en-GB" sz="1400">
                <a:ea typeface="Helvetica Neue" panose="02000503000000020004" pitchFamily="2" charset="0"/>
              </a:rPr>
              <a:t>Government will fund 100% of wages for 25 hours per week at the relevant minimum wage, plus dedicated funding for wraparound support and onboarding.</a:t>
            </a:r>
          </a:p>
        </p:txBody>
      </p:sp>
      <p:sp>
        <p:nvSpPr>
          <p:cNvPr id="6" name="Delay 5">
            <a:extLst>
              <a:ext uri="{FF2B5EF4-FFF2-40B4-BE49-F238E27FC236}">
                <a16:creationId xmlns:a16="http://schemas.microsoft.com/office/drawing/2014/main" id="{64550352-B24D-7AE8-84E9-AA764BCDA80E}"/>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5186BF69-1A4E-0B9A-E7F4-6A3ABF2760D9}"/>
              </a:ext>
            </a:extLst>
          </p:cNvPr>
          <p:cNvSpPr/>
          <p:nvPr/>
        </p:nvSpPr>
        <p:spPr>
          <a:xfrm rot="10800000">
            <a:off x="576644" y="2645718"/>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523C8044-1000-685B-F077-FEB46DA85C04}"/>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10</a:t>
            </a:fld>
            <a:endParaRPr lang="en-US"/>
          </a:p>
        </p:txBody>
      </p:sp>
      <p:sp>
        <p:nvSpPr>
          <p:cNvPr id="37" name="TextBox 36">
            <a:extLst>
              <a:ext uri="{FF2B5EF4-FFF2-40B4-BE49-F238E27FC236}">
                <a16:creationId xmlns:a16="http://schemas.microsoft.com/office/drawing/2014/main" id="{E75C2AEA-F500-8350-33BA-CFA012E803FC}"/>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What is it?</a:t>
            </a:r>
          </a:p>
        </p:txBody>
      </p:sp>
      <p:sp>
        <p:nvSpPr>
          <p:cNvPr id="38" name="TextBox 37">
            <a:extLst>
              <a:ext uri="{FF2B5EF4-FFF2-40B4-BE49-F238E27FC236}">
                <a16:creationId xmlns:a16="http://schemas.microsoft.com/office/drawing/2014/main" id="{F9F891A9-48EC-5B0C-E526-3759289B6C38}"/>
              </a:ext>
            </a:extLst>
          </p:cNvPr>
          <p:cNvSpPr txBox="1"/>
          <p:nvPr/>
        </p:nvSpPr>
        <p:spPr>
          <a:xfrm>
            <a:off x="890989" y="2787896"/>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Getting started</a:t>
            </a:r>
          </a:p>
        </p:txBody>
      </p:sp>
      <p:sp>
        <p:nvSpPr>
          <p:cNvPr id="39" name="TextBox 38">
            <a:extLst>
              <a:ext uri="{FF2B5EF4-FFF2-40B4-BE49-F238E27FC236}">
                <a16:creationId xmlns:a16="http://schemas.microsoft.com/office/drawing/2014/main" id="{E1DE3A7C-2111-102C-0A9A-6856F86582DB}"/>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18A5818A-A6BF-6E41-2FBF-B15856719D08}"/>
              </a:ext>
            </a:extLst>
          </p:cNvPr>
          <p:cNvSpPr txBox="1"/>
          <p:nvPr/>
        </p:nvSpPr>
        <p:spPr>
          <a:xfrm>
            <a:off x="721292" y="5467263"/>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39660916-288D-67F9-0DCA-76AF875CF09F}"/>
              </a:ext>
            </a:extLst>
          </p:cNvPr>
          <p:cNvSpPr txBox="1"/>
          <p:nvPr/>
        </p:nvSpPr>
        <p:spPr>
          <a:xfrm>
            <a:off x="2541494" y="2317803"/>
            <a:ext cx="9427156"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50000"/>
              </a:spcBef>
              <a:buFont typeface="Arial,Sans-Serif"/>
              <a:buChar char="•"/>
            </a:pPr>
            <a:r>
              <a:rPr lang="en-GB" sz="1400" b="1">
                <a:latin typeface="Arial"/>
                <a:cs typeface="Arial"/>
              </a:rPr>
              <a:t>Getting involved: </a:t>
            </a:r>
            <a:r>
              <a:rPr lang="en-GB" sz="1400">
                <a:latin typeface="Arial"/>
                <a:cs typeface="Arial"/>
              </a:rPr>
              <a:t>Delivery Partners for Phase One of the Jobs Guarantee have been appointed following a competitive grant process. Delivery partners will work with employers to find and shape roles and ensure they are a good match for the young people’s strengths, aspirations, and support needs.</a:t>
            </a:r>
            <a:r>
              <a:rPr lang="en-GB" sz="1400" b="1">
                <a:latin typeface="Calibri Light"/>
                <a:ea typeface="Calibri Light"/>
                <a:cs typeface="Calibri Light"/>
              </a:rPr>
              <a:t> </a:t>
            </a:r>
            <a:endParaRPr lang="en-US" sz="1400">
              <a:latin typeface="Calibri Light"/>
              <a:ea typeface="Calibri Light"/>
              <a:cs typeface="Calibri Light"/>
            </a:endParaRPr>
          </a:p>
          <a:p>
            <a:pPr marL="285750" indent="-285750">
              <a:spcBef>
                <a:spcPct val="50000"/>
              </a:spcBef>
              <a:buFont typeface="Arial,Sans-Serif"/>
              <a:buChar char="•"/>
            </a:pPr>
            <a:r>
              <a:rPr lang="en-GB" sz="1400" b="1">
                <a:latin typeface="Arial"/>
                <a:cs typeface="Arial"/>
              </a:rPr>
              <a:t>Large employers</a:t>
            </a:r>
            <a:r>
              <a:rPr lang="en-GB" sz="1400">
                <a:latin typeface="Arial"/>
                <a:cs typeface="Arial"/>
              </a:rPr>
              <a:t> (over 250 employees) with existing points of contact within DWP’s Strategic Relationship Team can find out more from their DWP relationship manager.</a:t>
            </a:r>
          </a:p>
        </p:txBody>
      </p:sp>
      <p:sp>
        <p:nvSpPr>
          <p:cNvPr id="42" name="TextBox 41">
            <a:extLst>
              <a:ext uri="{FF2B5EF4-FFF2-40B4-BE49-F238E27FC236}">
                <a16:creationId xmlns:a16="http://schemas.microsoft.com/office/drawing/2014/main" id="{20F95222-A93E-CBB1-9948-8FF5E74BF994}"/>
              </a:ext>
            </a:extLst>
          </p:cNvPr>
          <p:cNvSpPr txBox="1"/>
          <p:nvPr/>
        </p:nvSpPr>
        <p:spPr>
          <a:xfrm>
            <a:off x="2508893" y="3884737"/>
            <a:ext cx="9469237" cy="13514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Delivery of programme: </a:t>
            </a:r>
            <a:r>
              <a:rPr lang="en-GB" sz="1400">
                <a:solidFill>
                  <a:srgbClr val="000000"/>
                </a:solidFill>
                <a:latin typeface="Arial"/>
                <a:ea typeface="Arial"/>
                <a:cs typeface="Arial"/>
              </a:rPr>
              <a:t>In two phases: Phase One will deliver over 1000 jobs to 18-21 year olds in six areas across GB in Spring 2026. This will be followed by a national rollout later this year. When fully rolled out the Jobs Guarantee will provide guaranteed jobs to around 90,000 18-24 year olds across Great Britain over the next three years</a:t>
            </a:r>
            <a:r>
              <a:rPr lang="en-GB" sz="1400" b="0" i="0" u="none" strike="noStrike">
                <a:solidFill>
                  <a:srgbClr val="000000"/>
                </a:solidFill>
                <a:latin typeface="Arial"/>
                <a:ea typeface="Arial"/>
                <a:cs typeface="Arial"/>
              </a:rPr>
              <a:t>.</a:t>
            </a:r>
            <a:r>
              <a:rPr lang="en-GB" sz="1400">
                <a:solidFill>
                  <a:srgbClr val="000000"/>
                </a:solidFill>
                <a:latin typeface="Arial"/>
                <a:ea typeface="Arial"/>
                <a:cs typeface="Arial"/>
              </a:rPr>
              <a:t> </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Finding Young People: </a:t>
            </a:r>
            <a:r>
              <a:rPr lang="en-GB" sz="1400">
                <a:solidFill>
                  <a:srgbClr val="000000"/>
                </a:solidFill>
                <a:latin typeface="Arial"/>
                <a:ea typeface="Arial"/>
                <a:cs typeface="Arial"/>
              </a:rPr>
              <a:t>Work Coaches will refer eligible Young People to the Delivery Partner in their area.</a:t>
            </a:r>
            <a:r>
              <a:rPr lang="en-GB" sz="1400" b="1">
                <a:solidFill>
                  <a:srgbClr val="000000"/>
                </a:solidFill>
                <a:latin typeface="Arial"/>
                <a:ea typeface="Arial"/>
                <a:cs typeface="Arial"/>
              </a:rPr>
              <a:t> </a:t>
            </a:r>
            <a:endParaRPr lang="en-GB" sz="140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0D857785-C4E4-2B94-525A-7A9FEEC3D243}"/>
              </a:ext>
            </a:extLst>
          </p:cNvPr>
          <p:cNvSpPr txBox="1"/>
          <p:nvPr/>
        </p:nvSpPr>
        <p:spPr>
          <a:xfrm>
            <a:off x="2511380" y="5118341"/>
            <a:ext cx="9288654" cy="1354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endParaRPr lang="en-GB" sz="140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Post-programme</a:t>
            </a:r>
            <a:r>
              <a:rPr lang="en-GB" sz="1400" i="0" u="none" strike="noStrike">
                <a:solidFill>
                  <a:srgbClr val="000000"/>
                </a:solidFill>
                <a:latin typeface="Arial"/>
                <a:ea typeface="Arial"/>
                <a:cs typeface="Arial"/>
              </a:rPr>
              <a:t>:</a:t>
            </a:r>
            <a:r>
              <a:rPr lang="en-GB" sz="1400">
                <a:solidFill>
                  <a:srgbClr val="000000"/>
                </a:solidFill>
                <a:latin typeface="Arial"/>
                <a:ea typeface="Arial"/>
                <a:cs typeface="Arial"/>
              </a:rPr>
              <a:t> Our ambition is for young people to find sustained employment beyond the scheme. Where these are not achieved, young people </a:t>
            </a:r>
            <a:r>
              <a:rPr lang="en-GB" sz="1400" b="0" i="0" u="none" strike="noStrike">
                <a:solidFill>
                  <a:srgbClr val="000000"/>
                </a:solidFill>
                <a:latin typeface="Arial"/>
                <a:ea typeface="Arial"/>
                <a:cs typeface="Arial"/>
              </a:rPr>
              <a:t>will </a:t>
            </a:r>
            <a:r>
              <a:rPr lang="en-GB" sz="1400">
                <a:solidFill>
                  <a:srgbClr val="000000"/>
                </a:solidFill>
                <a:latin typeface="Arial"/>
                <a:ea typeface="Arial"/>
                <a:cs typeface="Arial"/>
              </a:rPr>
              <a:t>receive continued support through the Youth Guarantee</a:t>
            </a:r>
            <a:r>
              <a:rPr lang="en-GB" sz="1400" b="0" i="0" u="none" strike="noStrike">
                <a:solidFill>
                  <a:srgbClr val="000000"/>
                </a:solidFill>
                <a:latin typeface="Arial"/>
                <a:ea typeface="Arial"/>
                <a:cs typeface="Arial"/>
              </a:rPr>
              <a:t>.</a:t>
            </a:r>
            <a:r>
              <a:rPr lang="en-GB" sz="1400">
                <a:solidFill>
                  <a:srgbClr val="000000"/>
                </a:solidFill>
                <a:latin typeface="Arial"/>
                <a:ea typeface="Arial"/>
                <a:cs typeface="Arial"/>
              </a:rPr>
              <a:t> We will work with employers to evaluate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programme.</a:t>
            </a:r>
          </a:p>
          <a:p>
            <a:pPr marL="285750" indent="-285750">
              <a:lnSpc>
                <a:spcPts val="1950"/>
              </a:lnSpc>
              <a:spcAft>
                <a:spcPct val="0"/>
              </a:spcAft>
              <a:buFont typeface="Arial,Sans-Serif"/>
              <a:buChar char="•"/>
            </a:pPr>
            <a:r>
              <a:rPr lang="en-GB" sz="1400" b="1">
                <a:solidFill>
                  <a:srgbClr val="000000"/>
                </a:solidFill>
                <a:latin typeface="Arial"/>
                <a:ea typeface="Arial"/>
                <a:cs typeface="Arial"/>
              </a:rPr>
              <a:t>More info: </a:t>
            </a:r>
            <a:r>
              <a:rPr lang="en-GB" sz="1400">
                <a:solidFill>
                  <a:srgbClr val="000000"/>
                </a:solidFill>
                <a:latin typeface="Arial"/>
                <a:ea typeface="Arial"/>
                <a:cs typeface="Arial"/>
              </a:rPr>
              <a:t>Phase One areas and more information about Jobs Guarantee can be found on </a:t>
            </a:r>
            <a:r>
              <a:rPr lang="en-GB" sz="1400">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GOV</a:t>
            </a:r>
            <a:r>
              <a:rPr lang="en-GB" sz="1400" b="0" i="0" u="none" strike="noStrike">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a:t>
            </a:r>
            <a:r>
              <a:rPr lang="en-GB" sz="1400">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UK</a:t>
            </a:r>
            <a:endParaRPr lang="en-GB" sz="1400">
              <a:solidFill>
                <a:srgbClr val="000000"/>
              </a:solidFill>
              <a:latin typeface="Arial"/>
              <a:ea typeface="Arial"/>
              <a:cs typeface="Arial"/>
            </a:endParaRPr>
          </a:p>
        </p:txBody>
      </p:sp>
    </p:spTree>
    <p:extLst>
      <p:ext uri="{BB962C8B-B14F-4D97-AF65-F5344CB8AC3E}">
        <p14:creationId xmlns:p14="http://schemas.microsoft.com/office/powerpoint/2010/main" val="101351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DC42-0C97-FCB5-BA0A-49127F022B9A}"/>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51BDD48B-405F-CC4D-A583-1047A905825C}"/>
              </a:ext>
            </a:extLst>
          </p:cNvPr>
          <p:cNvSpPr/>
          <p:nvPr/>
        </p:nvSpPr>
        <p:spPr>
          <a:xfrm rot="10800000">
            <a:off x="576644" y="5330060"/>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3ECCB31C-13BC-A7FB-B9FB-C4E15EF70884}"/>
              </a:ext>
            </a:extLst>
          </p:cNvPr>
          <p:cNvSpPr/>
          <p:nvPr/>
        </p:nvSpPr>
        <p:spPr>
          <a:xfrm rot="10800000">
            <a:off x="576644" y="4298040"/>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7B487F3-CCC4-EEC0-2FD9-F578E1B4455A}"/>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600" b="1"/>
              <a:t>Youth Hubs</a:t>
            </a:r>
            <a:endParaRPr lang="en-US"/>
          </a:p>
        </p:txBody>
      </p:sp>
      <p:sp>
        <p:nvSpPr>
          <p:cNvPr id="4" name="Title 1">
            <a:extLst>
              <a:ext uri="{FF2B5EF4-FFF2-40B4-BE49-F238E27FC236}">
                <a16:creationId xmlns:a16="http://schemas.microsoft.com/office/drawing/2014/main" id="{92A236A5-0623-E8DF-F571-D21BCFC5B18C}"/>
              </a:ext>
            </a:extLst>
          </p:cNvPr>
          <p:cNvSpPr txBox="1">
            <a:spLocks/>
          </p:cNvSpPr>
          <p:nvPr/>
        </p:nvSpPr>
        <p:spPr>
          <a:xfrm>
            <a:off x="2576523" y="1239683"/>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
              <a:buChar char="•"/>
            </a:pPr>
            <a:r>
              <a:rPr lang="en-GB" sz="1200" b="1">
                <a:ea typeface="Helvetica Neue" panose="02000503000000020004" pitchFamily="2" charset="0"/>
              </a:rPr>
              <a:t>Approach</a:t>
            </a:r>
            <a:r>
              <a:rPr lang="en-GB" sz="1200">
                <a:ea typeface="Helvetica Neue" panose="02000503000000020004" pitchFamily="2" charset="0"/>
              </a:rPr>
              <a:t>: Youth Hubs are community‑based spaces where 16–24 year olds can access employment support, skills training and wider services to help them move into work. They bring together Jobcentre Plus work coaches and local partners and employers, all under one roof. </a:t>
            </a:r>
            <a:endParaRPr lang="en-US" sz="1200">
              <a:ea typeface="Helvetica Neue" panose="02000503000000020004" pitchFamily="2" charset="0"/>
            </a:endParaRPr>
          </a:p>
          <a:p>
            <a:pPr marL="285750" indent="-285750">
              <a:lnSpc>
                <a:spcPct val="100000"/>
              </a:lnSpc>
              <a:spcBef>
                <a:spcPct val="20000"/>
              </a:spcBef>
              <a:spcAft>
                <a:spcPct val="0"/>
              </a:spcAft>
              <a:buFont typeface="Arial"/>
              <a:buChar char="•"/>
            </a:pPr>
            <a:r>
              <a:rPr lang="en-GB" sz="1200" b="1">
                <a:ea typeface="Helvetica Neue" panose="02000503000000020004" pitchFamily="2" charset="0"/>
              </a:rPr>
              <a:t>Host a hub: </a:t>
            </a:r>
            <a:r>
              <a:rPr lang="en-GB" sz="1200">
                <a:ea typeface="Helvetica Neue" panose="02000503000000020004" pitchFamily="2" charset="0"/>
              </a:rPr>
              <a:t>Host a Youth Hub by providing premises and working with their local DWP Service Leader to help young people into work. Youth Hubs should be open at least three days a week and will deliver the minimum service blueprint (access to mental health support, housing advice, skills provision, and employer engagement).</a:t>
            </a:r>
            <a:endParaRPr lang="en-US" sz="120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200" b="1">
                <a:ea typeface="Helvetica Neue" panose="02000503000000020004" pitchFamily="2" charset="0"/>
              </a:rPr>
              <a:t>Employer support: </a:t>
            </a:r>
            <a:r>
              <a:rPr lang="en-GB" sz="1200">
                <a:ea typeface="Helvetica Neue" panose="02000503000000020004" pitchFamily="2" charset="0"/>
              </a:rPr>
              <a:t>Employers support their area by working with Jobcentre Plus and local partners to host activities, offer work experience, employment opportunities, training placements, interviews, sector insights, mentoring.</a:t>
            </a:r>
            <a:endParaRPr lang="en-US" sz="1200">
              <a:ea typeface="Helvetica Neue" panose="02000503000000020004" pitchFamily="2" charset="0"/>
            </a:endParaRPr>
          </a:p>
          <a:p>
            <a:pPr marL="285750" indent="-285750">
              <a:lnSpc>
                <a:spcPct val="100000"/>
              </a:lnSpc>
              <a:spcBef>
                <a:spcPct val="20000"/>
              </a:spcBef>
              <a:spcAft>
                <a:spcPct val="0"/>
              </a:spcAft>
              <a:buFont typeface="Arial,Sans-Serif"/>
              <a:buChar char="•"/>
            </a:pPr>
            <a:endParaRPr lang="en-GB" sz="1200">
              <a:ea typeface="Helvetica Neue" panose="02000503000000020004" pitchFamily="2" charset="0"/>
            </a:endParaRPr>
          </a:p>
        </p:txBody>
      </p:sp>
      <p:sp>
        <p:nvSpPr>
          <p:cNvPr id="6" name="Delay 5">
            <a:extLst>
              <a:ext uri="{FF2B5EF4-FFF2-40B4-BE49-F238E27FC236}">
                <a16:creationId xmlns:a16="http://schemas.microsoft.com/office/drawing/2014/main" id="{1409EEED-2450-690F-E79B-5F9D2915C8A5}"/>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F7E68B5F-85E0-2402-FAC0-5BA427451F28}"/>
              </a:ext>
            </a:extLst>
          </p:cNvPr>
          <p:cNvSpPr/>
          <p:nvPr/>
        </p:nvSpPr>
        <p:spPr>
          <a:xfrm rot="10800000">
            <a:off x="576644" y="3064281"/>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8BE33BB9-00EE-42DC-A5F3-B87D6091A1B1}"/>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11</a:t>
            </a:fld>
            <a:endParaRPr lang="en-US">
              <a:latin typeface="Arial"/>
              <a:cs typeface="Arial"/>
            </a:endParaRPr>
          </a:p>
        </p:txBody>
      </p:sp>
      <p:sp>
        <p:nvSpPr>
          <p:cNvPr id="37" name="TextBox 36">
            <a:extLst>
              <a:ext uri="{FF2B5EF4-FFF2-40B4-BE49-F238E27FC236}">
                <a16:creationId xmlns:a16="http://schemas.microsoft.com/office/drawing/2014/main" id="{D9B92E38-CFAF-E266-A0F2-BB7568994035}"/>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latin typeface="Arial"/>
                <a:cs typeface="Arial"/>
              </a:rPr>
              <a:t>What is it?</a:t>
            </a:r>
          </a:p>
        </p:txBody>
      </p:sp>
      <p:sp>
        <p:nvSpPr>
          <p:cNvPr id="38" name="TextBox 37">
            <a:extLst>
              <a:ext uri="{FF2B5EF4-FFF2-40B4-BE49-F238E27FC236}">
                <a16:creationId xmlns:a16="http://schemas.microsoft.com/office/drawing/2014/main" id="{D09DBAE0-0334-E3DE-1FC0-22934C155417}"/>
              </a:ext>
            </a:extLst>
          </p:cNvPr>
          <p:cNvSpPr txBox="1"/>
          <p:nvPr/>
        </p:nvSpPr>
        <p:spPr>
          <a:xfrm>
            <a:off x="890989" y="320645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2. Getting started</a:t>
            </a:r>
          </a:p>
        </p:txBody>
      </p:sp>
      <p:sp>
        <p:nvSpPr>
          <p:cNvPr id="39" name="TextBox 38">
            <a:extLst>
              <a:ext uri="{FF2B5EF4-FFF2-40B4-BE49-F238E27FC236}">
                <a16:creationId xmlns:a16="http://schemas.microsoft.com/office/drawing/2014/main" id="{49951F7A-7415-3401-CB86-03A24BC2FBE3}"/>
              </a:ext>
            </a:extLst>
          </p:cNvPr>
          <p:cNvSpPr txBox="1"/>
          <p:nvPr/>
        </p:nvSpPr>
        <p:spPr>
          <a:xfrm>
            <a:off x="744001" y="4573052"/>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B20E1B66-5477-D40F-77D9-FB62237D5FF9}"/>
              </a:ext>
            </a:extLst>
          </p:cNvPr>
          <p:cNvSpPr txBox="1"/>
          <p:nvPr/>
        </p:nvSpPr>
        <p:spPr>
          <a:xfrm>
            <a:off x="721292" y="5467263"/>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0A8C3E35-4E78-5830-C8AA-45F3222415AA}"/>
              </a:ext>
            </a:extLst>
          </p:cNvPr>
          <p:cNvSpPr txBox="1"/>
          <p:nvPr/>
        </p:nvSpPr>
        <p:spPr>
          <a:xfrm>
            <a:off x="2552226" y="3069070"/>
            <a:ext cx="94271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200" b="1">
                <a:latin typeface="Arial"/>
                <a:cs typeface="Arial"/>
              </a:rPr>
              <a:t>Funding model: </a:t>
            </a:r>
            <a:r>
              <a:rPr lang="en-GB" sz="1200">
                <a:latin typeface="Arial"/>
                <a:cs typeface="Arial"/>
              </a:rPr>
              <a:t>Employers and local partners will provide the premises and fund the associated infrastructure to host a Youth Hub. DWP can fund partner salaries, IT and administrative costs, subject to the relevant grant funding process, and provides Jobcentre Plus staff to work at the Youth Hub for a minimum of three days a week.</a:t>
            </a:r>
            <a:endParaRPr lang="en-GB" sz="1200">
              <a:latin typeface="Arial"/>
              <a:ea typeface="Calibri Light"/>
              <a:cs typeface="Arial"/>
            </a:endParaRPr>
          </a:p>
          <a:p>
            <a:pPr marL="285750" indent="-285750">
              <a:buFont typeface="Arial,Sans-Serif"/>
              <a:buChar char="•"/>
            </a:pPr>
            <a:r>
              <a:rPr lang="en-GB" sz="1200" b="1">
                <a:latin typeface="Arial"/>
                <a:cs typeface="Arial"/>
              </a:rPr>
              <a:t>Get a DWP contact: </a:t>
            </a:r>
            <a:r>
              <a:rPr lang="fr-FR" sz="1200" err="1">
                <a:latin typeface="Arial"/>
                <a:cs typeface="Arial"/>
              </a:rPr>
              <a:t>Your</a:t>
            </a:r>
            <a:r>
              <a:rPr lang="fr-FR" sz="1200">
                <a:latin typeface="Arial"/>
                <a:cs typeface="Arial"/>
              </a:rPr>
              <a:t> area </a:t>
            </a:r>
            <a:r>
              <a:rPr lang="fr-FR" sz="1200" err="1">
                <a:latin typeface="Arial"/>
                <a:cs typeface="Arial"/>
              </a:rPr>
              <a:t>may</a:t>
            </a:r>
            <a:r>
              <a:rPr lang="fr-FR" sz="1200">
                <a:latin typeface="Arial"/>
                <a:cs typeface="Arial"/>
              </a:rPr>
              <a:t> </a:t>
            </a:r>
            <a:r>
              <a:rPr lang="fr-FR" sz="1200" err="1">
                <a:latin typeface="Arial"/>
                <a:cs typeface="Arial"/>
              </a:rPr>
              <a:t>already</a:t>
            </a:r>
            <a:r>
              <a:rPr lang="fr-FR" sz="1200">
                <a:latin typeface="Arial"/>
                <a:cs typeface="Arial"/>
              </a:rPr>
              <a:t> have a </a:t>
            </a:r>
            <a:r>
              <a:rPr lang="fr-FR" sz="1200" err="1">
                <a:latin typeface="Arial"/>
                <a:cs typeface="Arial"/>
              </a:rPr>
              <a:t>Youth</a:t>
            </a:r>
            <a:r>
              <a:rPr lang="fr-FR" sz="1200">
                <a:latin typeface="Arial"/>
                <a:cs typeface="Arial"/>
              </a:rPr>
              <a:t> Hub, or </a:t>
            </a:r>
            <a:r>
              <a:rPr lang="fr-FR" sz="1200" err="1">
                <a:latin typeface="Arial"/>
                <a:cs typeface="Arial"/>
              </a:rPr>
              <a:t>may</a:t>
            </a:r>
            <a:r>
              <a:rPr lang="fr-FR" sz="1200">
                <a:latin typeface="Arial"/>
                <a:cs typeface="Arial"/>
              </a:rPr>
              <a:t> </a:t>
            </a:r>
            <a:r>
              <a:rPr lang="fr-FR" sz="1200" err="1">
                <a:latin typeface="Arial"/>
                <a:cs typeface="Arial"/>
              </a:rPr>
              <a:t>require</a:t>
            </a:r>
            <a:r>
              <a:rPr lang="fr-FR" sz="1200">
                <a:latin typeface="Arial"/>
                <a:cs typeface="Arial"/>
              </a:rPr>
              <a:t> </a:t>
            </a:r>
            <a:r>
              <a:rPr lang="fr-FR" sz="1200" err="1">
                <a:latin typeface="Arial"/>
                <a:cs typeface="Arial"/>
              </a:rPr>
              <a:t>partners</a:t>
            </a:r>
            <a:r>
              <a:rPr lang="fr-FR" sz="1200">
                <a:latin typeface="Arial"/>
                <a:cs typeface="Arial"/>
              </a:rPr>
              <a:t> to </a:t>
            </a:r>
            <a:r>
              <a:rPr lang="fr-FR" sz="1200" err="1">
                <a:latin typeface="Arial"/>
                <a:cs typeface="Arial"/>
              </a:rPr>
              <a:t>establish</a:t>
            </a:r>
            <a:r>
              <a:rPr lang="fr-FR" sz="1200">
                <a:latin typeface="Arial"/>
                <a:cs typeface="Arial"/>
              </a:rPr>
              <a:t> one. </a:t>
            </a:r>
            <a:r>
              <a:rPr lang="en-GB" sz="1200">
                <a:latin typeface="Arial"/>
                <a:cs typeface="Arial"/>
              </a:rPr>
              <a:t>Employers interested in hosting a Youth Hub should contact their local Service Leader to discuss requirements and next steps. Contact details are available via </a:t>
            </a:r>
            <a:r>
              <a:rPr lang="fr-FR" sz="1200" err="1">
                <a:latin typeface="Arial"/>
                <a:cs typeface="Arial"/>
                <a:hlinkClick r:id="rId2"/>
              </a:rPr>
              <a:t>Jobcentre</a:t>
            </a:r>
            <a:r>
              <a:rPr lang="fr-FR" sz="1200">
                <a:latin typeface="Arial"/>
                <a:cs typeface="Arial"/>
                <a:hlinkClick r:id="rId2"/>
              </a:rPr>
              <a:t> Plus Service Leaders - GOV.UK</a:t>
            </a:r>
            <a:r>
              <a:rPr lang="fr-FR" sz="1200">
                <a:latin typeface="Arial"/>
                <a:cs typeface="Arial"/>
              </a:rPr>
              <a:t>. </a:t>
            </a:r>
          </a:p>
        </p:txBody>
      </p:sp>
      <p:sp>
        <p:nvSpPr>
          <p:cNvPr id="42" name="TextBox 41">
            <a:extLst>
              <a:ext uri="{FF2B5EF4-FFF2-40B4-BE49-F238E27FC236}">
                <a16:creationId xmlns:a16="http://schemas.microsoft.com/office/drawing/2014/main" id="{6844E65C-0682-9B27-56A0-441EDF4B54FE}"/>
              </a:ext>
            </a:extLst>
          </p:cNvPr>
          <p:cNvSpPr txBox="1"/>
          <p:nvPr/>
        </p:nvSpPr>
        <p:spPr>
          <a:xfrm>
            <a:off x="2541090" y="4303300"/>
            <a:ext cx="9469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200" b="1" dirty="0">
                <a:solidFill>
                  <a:srgbClr val="000000"/>
                </a:solidFill>
                <a:latin typeface="Arial"/>
                <a:ea typeface="Arial"/>
                <a:cs typeface="Arial"/>
              </a:rPr>
              <a:t>Existing Hubs</a:t>
            </a:r>
            <a:r>
              <a:rPr lang="en-GB" sz="1200" b="1" i="0" u="none" strike="noStrike" dirty="0">
                <a:solidFill>
                  <a:srgbClr val="000000"/>
                </a:solidFill>
                <a:latin typeface="Arial"/>
                <a:ea typeface="Arial"/>
                <a:cs typeface="Arial"/>
              </a:rPr>
              <a:t>: </a:t>
            </a:r>
            <a:r>
              <a:rPr lang="en-GB" sz="1200" dirty="0">
                <a:solidFill>
                  <a:srgbClr val="000000"/>
                </a:solidFill>
                <a:latin typeface="Arial"/>
                <a:ea typeface="Arial"/>
                <a:cs typeface="Arial"/>
              </a:rPr>
              <a:t>We have 131 existing Hubs. The locations will be published online in due course. </a:t>
            </a:r>
          </a:p>
          <a:p>
            <a:pPr marL="285750" indent="-285750">
              <a:buFont typeface="Arial,Sans-Serif"/>
              <a:buChar char="•"/>
            </a:pPr>
            <a:r>
              <a:rPr lang="en-GB" sz="1200" b="1" dirty="0">
                <a:solidFill>
                  <a:srgbClr val="000000"/>
                </a:solidFill>
                <a:latin typeface="Arial"/>
                <a:ea typeface="Arial"/>
                <a:cs typeface="Arial"/>
              </a:rPr>
              <a:t>National Roll-out: </a:t>
            </a:r>
            <a:r>
              <a:rPr lang="en-GB" sz="1200" dirty="0">
                <a:solidFill>
                  <a:srgbClr val="000000"/>
                </a:solidFill>
                <a:latin typeface="Arial"/>
                <a:ea typeface="Arial"/>
                <a:cs typeface="Arial"/>
              </a:rPr>
              <a:t>We are </a:t>
            </a:r>
            <a:r>
              <a:rPr lang="en-GB" sz="1200" b="1" dirty="0">
                <a:solidFill>
                  <a:srgbClr val="000000"/>
                </a:solidFill>
                <a:latin typeface="Arial"/>
                <a:ea typeface="Arial"/>
                <a:cs typeface="Arial"/>
              </a:rPr>
              <a:t>expanding Youth Hubs to over 360 locations </a:t>
            </a:r>
            <a:r>
              <a:rPr lang="en-GB" sz="1200" dirty="0">
                <a:solidFill>
                  <a:srgbClr val="000000"/>
                </a:solidFill>
                <a:latin typeface="Arial"/>
                <a:ea typeface="Arial"/>
                <a:cs typeface="Arial"/>
              </a:rPr>
              <a:t>across England, Scotland and Wales as part of the Youth Guarantee. This will take place in a phased approach over the next three years</a:t>
            </a:r>
            <a:r>
              <a:rPr lang="en-GB" sz="1200" b="0" i="0" u="none" strike="noStrike" dirty="0">
                <a:solidFill>
                  <a:srgbClr val="000000"/>
                </a:solidFill>
                <a:latin typeface="Arial"/>
                <a:ea typeface="Arial"/>
                <a:cs typeface="Arial"/>
              </a:rPr>
              <a:t>.</a:t>
            </a:r>
            <a:endParaRPr lang="en-US" sz="1200" b="0" i="0" dirty="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794A9DD1-57DC-394C-BEAC-46572BFB5A41}"/>
              </a:ext>
            </a:extLst>
          </p:cNvPr>
          <p:cNvSpPr txBox="1"/>
          <p:nvPr/>
        </p:nvSpPr>
        <p:spPr>
          <a:xfrm>
            <a:off x="2543577" y="5332989"/>
            <a:ext cx="928865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50000"/>
              </a:spcBef>
              <a:spcAft>
                <a:spcPct val="0"/>
              </a:spcAft>
              <a:buFont typeface="Arial,Sans-Serif"/>
              <a:buChar char="•"/>
            </a:pPr>
            <a:r>
              <a:rPr lang="en-GB" sz="1200" b="1">
                <a:solidFill>
                  <a:srgbClr val="000000"/>
                </a:solidFill>
                <a:latin typeface="Arial"/>
                <a:ea typeface="Arial"/>
                <a:cs typeface="Arial"/>
              </a:rPr>
              <a:t>Ongoing support</a:t>
            </a:r>
            <a:r>
              <a:rPr lang="en-GB" sz="1200" b="1" i="0" u="none" strike="noStrike">
                <a:solidFill>
                  <a:srgbClr val="000000"/>
                </a:solidFill>
                <a:latin typeface="Arial"/>
                <a:ea typeface="Arial"/>
                <a:cs typeface="Arial"/>
              </a:rPr>
              <a:t>:</a:t>
            </a:r>
            <a:r>
              <a:rPr lang="en-GB" sz="1200" b="1">
                <a:solidFill>
                  <a:srgbClr val="000000"/>
                </a:solidFill>
                <a:latin typeface="Arial"/>
                <a:ea typeface="Arial"/>
                <a:cs typeface="Arial"/>
              </a:rPr>
              <a:t> </a:t>
            </a:r>
            <a:r>
              <a:rPr lang="en-GB" sz="1200">
                <a:solidFill>
                  <a:srgbClr val="000000"/>
                </a:solidFill>
                <a:latin typeface="Arial"/>
                <a:ea typeface="Arial"/>
                <a:cs typeface="Arial"/>
              </a:rPr>
              <a:t>DWP provides ongoing local and national partnership management, integration with Jobcentre Plus, and links to wider Youth Guarantee measures</a:t>
            </a:r>
            <a:r>
              <a:rPr lang="en-GB" sz="1200" b="0" i="0" u="none" strike="noStrike">
                <a:solidFill>
                  <a:srgbClr val="000000"/>
                </a:solidFill>
                <a:latin typeface="Arial"/>
                <a:ea typeface="Arial"/>
                <a:cs typeface="Arial"/>
              </a:rPr>
              <a:t>.</a:t>
            </a:r>
            <a:r>
              <a:rPr lang="en-GB" sz="1200">
                <a:solidFill>
                  <a:srgbClr val="000000"/>
                </a:solidFill>
                <a:latin typeface="Arial"/>
                <a:ea typeface="Arial"/>
                <a:cs typeface="Arial"/>
              </a:rPr>
              <a:t> You will have a lead DWP contact responsible for </a:t>
            </a:r>
            <a:r>
              <a:rPr lang="en-GB" sz="1200" b="0" i="0" u="none" strike="noStrike">
                <a:solidFill>
                  <a:srgbClr val="000000"/>
                </a:solidFill>
                <a:latin typeface="Arial"/>
                <a:ea typeface="Arial"/>
                <a:cs typeface="Arial"/>
              </a:rPr>
              <a:t>the </a:t>
            </a:r>
            <a:r>
              <a:rPr lang="en-GB" sz="1200">
                <a:solidFill>
                  <a:srgbClr val="000000"/>
                </a:solidFill>
                <a:latin typeface="Arial"/>
                <a:ea typeface="Arial"/>
                <a:cs typeface="Arial"/>
              </a:rPr>
              <a:t>local Youth Hub.</a:t>
            </a:r>
            <a:endParaRPr lang="en-US" sz="1200">
              <a:solidFill>
                <a:srgbClr val="000000"/>
              </a:solidFill>
              <a:latin typeface="Arial"/>
              <a:ea typeface="Arial"/>
              <a:cs typeface="Arial"/>
            </a:endParaRPr>
          </a:p>
          <a:p>
            <a:pPr marL="285750" indent="-285750">
              <a:spcBef>
                <a:spcPct val="50000"/>
              </a:spcBef>
              <a:spcAft>
                <a:spcPct val="0"/>
              </a:spcAft>
              <a:buFont typeface="Arial,Sans-Serif"/>
              <a:buChar char="•"/>
            </a:pPr>
            <a:r>
              <a:rPr lang="en-GB" sz="1200">
                <a:solidFill>
                  <a:srgbClr val="000000"/>
                </a:solidFill>
                <a:latin typeface="Arial"/>
                <a:ea typeface="Arial"/>
                <a:cs typeface="Arial"/>
              </a:rPr>
              <a:t>Find out more about Youth Hubs at: </a:t>
            </a:r>
            <a:r>
              <a:rPr lang="en-GB" sz="1200" b="1">
                <a:solidFill>
                  <a:srgbClr val="000000"/>
                </a:solidFill>
                <a:latin typeface="Arial"/>
                <a:ea typeface="Arial"/>
                <a:cs typeface="Arial"/>
                <a:hlinkClick r:id="rId3"/>
              </a:rPr>
              <a:t>Recruit the right people with Jobcentre Plus</a:t>
            </a:r>
            <a:r>
              <a:rPr lang="en-GB" sz="1200" b="1">
                <a:solidFill>
                  <a:srgbClr val="000000"/>
                </a:solidFill>
                <a:latin typeface="Arial"/>
                <a:ea typeface="Arial"/>
                <a:cs typeface="Arial"/>
              </a:rPr>
              <a:t> </a:t>
            </a:r>
            <a:endParaRPr lang="en-GB" sz="1200">
              <a:solidFill>
                <a:srgbClr val="000000"/>
              </a:solidFill>
              <a:latin typeface="Arial"/>
              <a:ea typeface="Arial"/>
              <a:cs typeface="Arial"/>
            </a:endParaRPr>
          </a:p>
        </p:txBody>
      </p:sp>
    </p:spTree>
    <p:extLst>
      <p:ext uri="{BB962C8B-B14F-4D97-AF65-F5344CB8AC3E}">
        <p14:creationId xmlns:p14="http://schemas.microsoft.com/office/powerpoint/2010/main" val="337443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9C68-639D-C873-90EF-E7C5EA6A1783}"/>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B4DA346E-C9B0-2486-60C8-644E88435C83}"/>
              </a:ext>
            </a:extLst>
          </p:cNvPr>
          <p:cNvSpPr/>
          <p:nvPr/>
        </p:nvSpPr>
        <p:spPr>
          <a:xfrm rot="10800000">
            <a:off x="576644" y="4836369"/>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53C5C5F4-E979-3C9A-5A3C-7E1E34E083CC}"/>
              </a:ext>
            </a:extLst>
          </p:cNvPr>
          <p:cNvSpPr/>
          <p:nvPr/>
        </p:nvSpPr>
        <p:spPr>
          <a:xfrm rot="10800000">
            <a:off x="576644" y="3482378"/>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4B7A24A0-B0B1-6848-9874-D87954A24F84}"/>
              </a:ext>
            </a:extLst>
          </p:cNvPr>
          <p:cNvSpPr txBox="1">
            <a:spLocks/>
          </p:cNvSpPr>
          <p:nvPr/>
        </p:nvSpPr>
        <p:spPr>
          <a:xfrm>
            <a:off x="518267" y="247278"/>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600" b="1"/>
              <a:t>Apprenticeships</a:t>
            </a:r>
            <a:endParaRPr lang="en-US"/>
          </a:p>
        </p:txBody>
      </p:sp>
      <p:sp>
        <p:nvSpPr>
          <p:cNvPr id="4" name="Title 1">
            <a:extLst>
              <a:ext uri="{FF2B5EF4-FFF2-40B4-BE49-F238E27FC236}">
                <a16:creationId xmlns:a16="http://schemas.microsoft.com/office/drawing/2014/main" id="{B5FAEA85-3B21-50E2-0158-35FF8666D10A}"/>
              </a:ext>
            </a:extLst>
          </p:cNvPr>
          <p:cNvSpPr txBox="1">
            <a:spLocks/>
          </p:cNvSpPr>
          <p:nvPr/>
        </p:nvSpPr>
        <p:spPr>
          <a:xfrm>
            <a:off x="2579735" y="1083395"/>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28600" lvl="0" indent="-228600" algn="l" rtl="0">
              <a:buFont typeface=""/>
              <a:buChar char="•"/>
            </a:pPr>
            <a:r>
              <a:rPr lang="en-GB" sz="1100" b="1" i="0" u="none" strike="noStrike" baseline="0">
                <a:solidFill>
                  <a:srgbClr val="000000"/>
                </a:solidFill>
                <a:latin typeface="Arial"/>
                <a:ea typeface="Arial"/>
                <a:cs typeface="Arial"/>
              </a:rPr>
              <a:t>An apprenticeship is a job with training,</a:t>
            </a:r>
            <a:r>
              <a:rPr lang="en-GB" sz="1100" b="0" i="0" u="none" strike="noStrike" baseline="0">
                <a:solidFill>
                  <a:srgbClr val="000000"/>
                </a:solidFill>
                <a:latin typeface="Arial"/>
                <a:ea typeface="Arial"/>
                <a:cs typeface="Arial"/>
              </a:rPr>
              <a:t> enabling an apprentice to become competent in a specific occupation. </a:t>
            </a:r>
            <a:r>
              <a:rPr lang="en-US" sz="1100" b="0" i="0">
                <a:solidFill>
                  <a:srgbClr val="000000"/>
                </a:solidFill>
                <a:latin typeface="Arial"/>
                <a:ea typeface="Arial"/>
                <a:cs typeface="Arial"/>
              </a:rPr>
              <a:t>​</a:t>
            </a:r>
          </a:p>
          <a:p>
            <a:pPr marL="228600" indent="-228600">
              <a:buFont typeface=""/>
              <a:buChar char="•"/>
            </a:pPr>
            <a:r>
              <a:rPr lang="en-GB" sz="1100" b="0" i="0" u="none" strike="noStrike" baseline="0">
                <a:solidFill>
                  <a:srgbClr val="000000"/>
                </a:solidFill>
                <a:latin typeface="Arial"/>
                <a:ea typeface="Arial"/>
                <a:cs typeface="Arial"/>
              </a:rPr>
              <a:t>Available for anyone aged </a:t>
            </a:r>
            <a:r>
              <a:rPr lang="en-GB" sz="1100" b="1" i="0" u="none" strike="noStrike" baseline="0">
                <a:solidFill>
                  <a:srgbClr val="000000"/>
                </a:solidFill>
                <a:latin typeface="Arial"/>
                <a:ea typeface="Arial"/>
                <a:cs typeface="Arial"/>
              </a:rPr>
              <a:t>16+</a:t>
            </a:r>
            <a:r>
              <a:rPr lang="en-GB" sz="1100" b="0" i="0" u="none" strike="noStrike" baseline="0">
                <a:solidFill>
                  <a:srgbClr val="000000"/>
                </a:solidFill>
                <a:latin typeface="Arial"/>
                <a:ea typeface="Arial"/>
                <a:cs typeface="Arial"/>
              </a:rPr>
              <a:t>, ranging from </a:t>
            </a:r>
            <a:r>
              <a:rPr lang="en-GB" sz="1100" b="1" i="0" u="none" strike="noStrike" baseline="0">
                <a:solidFill>
                  <a:srgbClr val="000000"/>
                </a:solidFill>
                <a:latin typeface="Arial"/>
                <a:ea typeface="Arial"/>
                <a:cs typeface="Arial"/>
              </a:rPr>
              <a:t>levels 2-7, </a:t>
            </a:r>
            <a:r>
              <a:rPr lang="en-GB" sz="1100" b="0" i="0" u="none" strike="noStrike" baseline="0">
                <a:solidFill>
                  <a:srgbClr val="000000"/>
                </a:solidFill>
                <a:latin typeface="Arial"/>
                <a:ea typeface="Arial"/>
                <a:cs typeface="Arial"/>
              </a:rPr>
              <a:t>with over </a:t>
            </a:r>
            <a:r>
              <a:rPr lang="en-GB" sz="1100" b="1" i="0" u="none" strike="noStrike" baseline="0">
                <a:solidFill>
                  <a:srgbClr val="000000"/>
                </a:solidFill>
                <a:latin typeface="Arial"/>
                <a:ea typeface="Arial"/>
                <a:cs typeface="Arial"/>
              </a:rPr>
              <a:t>700 apprenticeship standards</a:t>
            </a:r>
            <a:r>
              <a:rPr lang="en-GB" sz="1100" b="0" i="0" u="none" strike="noStrike" baseline="0">
                <a:solidFill>
                  <a:srgbClr val="000000"/>
                </a:solidFill>
                <a:latin typeface="Arial"/>
                <a:ea typeface="Arial"/>
                <a:cs typeface="Arial"/>
              </a:rPr>
              <a:t> currently available. They are </a:t>
            </a:r>
            <a:r>
              <a:rPr lang="en-GB" sz="1100"/>
              <a:t>for kickstarting</a:t>
            </a:r>
            <a:r>
              <a:rPr lang="en-GB" sz="1100" b="0" i="0" u="none" strike="noStrike" baseline="0">
                <a:solidFill>
                  <a:srgbClr val="000000"/>
                </a:solidFill>
                <a:latin typeface="Arial"/>
                <a:ea typeface="Arial"/>
                <a:cs typeface="Arial"/>
              </a:rPr>
              <a:t> young people's careers, upskilling existing employees, or workers retraining in a new occupation.</a:t>
            </a:r>
            <a:r>
              <a:rPr lang="en-GB" sz="1100" b="0" i="0">
                <a:solidFill>
                  <a:srgbClr val="000000"/>
                </a:solidFill>
                <a:latin typeface="Arial"/>
                <a:ea typeface="Arial"/>
                <a:cs typeface="Arial"/>
              </a:rPr>
              <a:t>​</a:t>
            </a:r>
          </a:p>
          <a:p>
            <a:pPr marL="228600" indent="-228600">
              <a:buFont typeface=""/>
              <a:buChar char="•"/>
            </a:pPr>
            <a:r>
              <a:rPr lang="en-GB" sz="1100" b="1" i="0" u="none" strike="noStrike" baseline="0">
                <a:solidFill>
                  <a:srgbClr val="000000"/>
                </a:solidFill>
                <a:latin typeface="Arial"/>
                <a:ea typeface="Arial"/>
                <a:cs typeface="Arial"/>
              </a:rPr>
              <a:t>Ambition</a:t>
            </a:r>
            <a:r>
              <a:rPr lang="en-GB" sz="1100" b="0" i="0" u="none" strike="noStrike" baseline="0">
                <a:solidFill>
                  <a:srgbClr val="000000"/>
                </a:solidFill>
                <a:latin typeface="Arial"/>
                <a:ea typeface="Arial"/>
                <a:cs typeface="Arial"/>
              </a:rPr>
              <a:t>: On 8 December 2025, the Prime Minister (as part of the Youth Guarantee) announced our ambition to create </a:t>
            </a:r>
            <a:r>
              <a:rPr lang="en-GB" sz="1100" b="1" i="0" u="none" strike="noStrike" baseline="0">
                <a:solidFill>
                  <a:srgbClr val="000000"/>
                </a:solidFill>
                <a:latin typeface="Arial"/>
                <a:ea typeface="Arial"/>
                <a:cs typeface="Arial"/>
              </a:rPr>
              <a:t>50,000</a:t>
            </a:r>
            <a:r>
              <a:rPr lang="en-GB" sz="1100" b="0" i="0" u="none" strike="noStrike" baseline="0">
                <a:solidFill>
                  <a:srgbClr val="000000"/>
                </a:solidFill>
                <a:latin typeface="Arial"/>
                <a:ea typeface="Arial"/>
                <a:cs typeface="Arial"/>
              </a:rPr>
              <a:t> </a:t>
            </a:r>
            <a:r>
              <a:rPr lang="en-GB" sz="1100"/>
              <a:t>more apprenticeships</a:t>
            </a:r>
            <a:r>
              <a:rPr lang="en-GB" sz="1100" b="0" i="0" u="none" strike="noStrike" baseline="0">
                <a:solidFill>
                  <a:srgbClr val="000000"/>
                </a:solidFill>
                <a:latin typeface="Arial"/>
                <a:ea typeface="Arial"/>
                <a:cs typeface="Arial"/>
              </a:rPr>
              <a:t> and foundation </a:t>
            </a:r>
            <a:r>
              <a:rPr lang="en-GB" sz="1100" b="1" i="0" u="none" strike="noStrike" baseline="0">
                <a:solidFill>
                  <a:srgbClr val="000000"/>
                </a:solidFill>
                <a:latin typeface="Arial"/>
                <a:ea typeface="Arial"/>
                <a:cs typeface="Arial"/>
              </a:rPr>
              <a:t>apprenticeships for</a:t>
            </a:r>
            <a:r>
              <a:rPr lang="en-GB" sz="1100" b="0" i="0" u="none" strike="noStrike" baseline="0">
                <a:solidFill>
                  <a:srgbClr val="000000"/>
                </a:solidFill>
                <a:latin typeface="Arial"/>
                <a:ea typeface="Arial"/>
                <a:cs typeface="Arial"/>
              </a:rPr>
              <a:t> </a:t>
            </a:r>
            <a:r>
              <a:rPr lang="en-GB" sz="1100" b="1" i="0" u="none" strike="noStrike" baseline="0">
                <a:solidFill>
                  <a:srgbClr val="000000"/>
                </a:solidFill>
                <a:latin typeface="Arial"/>
                <a:ea typeface="Arial"/>
                <a:cs typeface="Arial"/>
              </a:rPr>
              <a:t>young people</a:t>
            </a:r>
            <a:r>
              <a:rPr lang="en-GB" sz="1100" b="0" i="0" u="none" strike="noStrike" baseline="0">
                <a:solidFill>
                  <a:srgbClr val="000000"/>
                </a:solidFill>
                <a:latin typeface="Arial"/>
                <a:ea typeface="Arial"/>
                <a:cs typeface="Arial"/>
              </a:rPr>
              <a:t> over the next three years.</a:t>
            </a:r>
            <a:r>
              <a:rPr lang="en-US" sz="1100" b="0" i="0">
                <a:solidFill>
                  <a:srgbClr val="000000"/>
                </a:solidFill>
                <a:latin typeface="Arial"/>
                <a:ea typeface="Arial"/>
                <a:cs typeface="Arial"/>
              </a:rPr>
              <a:t>​</a:t>
            </a:r>
          </a:p>
        </p:txBody>
      </p:sp>
      <p:sp>
        <p:nvSpPr>
          <p:cNvPr id="6" name="Delay 5">
            <a:extLst>
              <a:ext uri="{FF2B5EF4-FFF2-40B4-BE49-F238E27FC236}">
                <a16:creationId xmlns:a16="http://schemas.microsoft.com/office/drawing/2014/main" id="{54656551-ECE1-AF53-92D2-EF7AF2C38397}"/>
              </a:ext>
            </a:extLst>
          </p:cNvPr>
          <p:cNvSpPr/>
          <p:nvPr/>
        </p:nvSpPr>
        <p:spPr>
          <a:xfrm rot="10800000">
            <a:off x="588868" y="107450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496A0F83-D7E5-EF1B-6A71-1467945BA8A6}"/>
              </a:ext>
            </a:extLst>
          </p:cNvPr>
          <p:cNvSpPr/>
          <p:nvPr/>
        </p:nvSpPr>
        <p:spPr>
          <a:xfrm rot="10800000">
            <a:off x="576644" y="2323746"/>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E5CC08D2-5305-40A8-4A1B-A434002F1DEC}"/>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12</a:t>
            </a:fld>
            <a:endParaRPr lang="en-US">
              <a:latin typeface="Arial"/>
              <a:cs typeface="Arial"/>
            </a:endParaRPr>
          </a:p>
        </p:txBody>
      </p:sp>
      <p:sp>
        <p:nvSpPr>
          <p:cNvPr id="37" name="TextBox 36">
            <a:extLst>
              <a:ext uri="{FF2B5EF4-FFF2-40B4-BE49-F238E27FC236}">
                <a16:creationId xmlns:a16="http://schemas.microsoft.com/office/drawing/2014/main" id="{7AA5FE62-F8FE-AF1A-BE58-4780D6755EDE}"/>
              </a:ext>
            </a:extLst>
          </p:cNvPr>
          <p:cNvSpPr txBox="1"/>
          <p:nvPr/>
        </p:nvSpPr>
        <p:spPr>
          <a:xfrm>
            <a:off x="913121" y="1253558"/>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latin typeface="Arial"/>
                <a:cs typeface="Arial"/>
              </a:rPr>
              <a:t>What is it?</a:t>
            </a:r>
          </a:p>
        </p:txBody>
      </p:sp>
      <p:sp>
        <p:nvSpPr>
          <p:cNvPr id="38" name="TextBox 37">
            <a:extLst>
              <a:ext uri="{FF2B5EF4-FFF2-40B4-BE49-F238E27FC236}">
                <a16:creationId xmlns:a16="http://schemas.microsoft.com/office/drawing/2014/main" id="{EC75CC22-016D-5BEB-32B2-25AF03887223}"/>
              </a:ext>
            </a:extLst>
          </p:cNvPr>
          <p:cNvSpPr txBox="1"/>
          <p:nvPr/>
        </p:nvSpPr>
        <p:spPr>
          <a:xfrm>
            <a:off x="970413" y="2439545"/>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2. Getting started</a:t>
            </a:r>
          </a:p>
        </p:txBody>
      </p:sp>
      <p:sp>
        <p:nvSpPr>
          <p:cNvPr id="39" name="TextBox 38">
            <a:extLst>
              <a:ext uri="{FF2B5EF4-FFF2-40B4-BE49-F238E27FC236}">
                <a16:creationId xmlns:a16="http://schemas.microsoft.com/office/drawing/2014/main" id="{A5D27FBA-4E0E-9A19-BFBC-07CB117249E3}"/>
              </a:ext>
            </a:extLst>
          </p:cNvPr>
          <p:cNvSpPr txBox="1"/>
          <p:nvPr/>
        </p:nvSpPr>
        <p:spPr>
          <a:xfrm>
            <a:off x="722537" y="3768123"/>
            <a:ext cx="18571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E238C8BB-8201-A702-7DB3-F7179945E731}"/>
              </a:ext>
            </a:extLst>
          </p:cNvPr>
          <p:cNvSpPr txBox="1"/>
          <p:nvPr/>
        </p:nvSpPr>
        <p:spPr>
          <a:xfrm>
            <a:off x="721292" y="4973572"/>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445C8884-9FBF-64AA-E6DC-6924240245B2}"/>
              </a:ext>
            </a:extLst>
          </p:cNvPr>
          <p:cNvSpPr txBox="1"/>
          <p:nvPr/>
        </p:nvSpPr>
        <p:spPr>
          <a:xfrm>
            <a:off x="2533974" y="1946867"/>
            <a:ext cx="9427156" cy="148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200">
                <a:latin typeface="Arial"/>
                <a:cs typeface="Arial"/>
              </a:rPr>
              <a:t>Find out more about employing an apprentice here: </a:t>
            </a:r>
            <a:r>
              <a:rPr lang="en-GB" sz="1200">
                <a:latin typeface="Arial"/>
                <a:cs typeface="Arial"/>
                <a:hlinkClick r:id="rId2"/>
              </a:rPr>
              <a:t>Employing an apprentice: Overview - GOV.UK</a:t>
            </a:r>
            <a:endParaRPr lang="en-US" sz="1200">
              <a:latin typeface="Arial"/>
              <a:ea typeface="Calibri"/>
              <a:cs typeface="Arial"/>
            </a:endParaRPr>
          </a:p>
          <a:p>
            <a:pPr marL="285750" indent="-285750">
              <a:spcBef>
                <a:spcPct val="20000"/>
              </a:spcBef>
              <a:spcAft>
                <a:spcPct val="0"/>
              </a:spcAft>
              <a:buFont typeface="Arial"/>
              <a:buChar char="•"/>
            </a:pPr>
            <a:r>
              <a:rPr lang="en-GB" sz="1200">
                <a:latin typeface="Arial"/>
                <a:cs typeface="Arial"/>
              </a:rPr>
              <a:t>This Government is </a:t>
            </a:r>
            <a:r>
              <a:rPr lang="en-GB" sz="1200" b="1">
                <a:latin typeface="Arial"/>
                <a:cs typeface="Arial"/>
              </a:rPr>
              <a:t>transforming the apprenticeships offer into a new growth and skills offer</a:t>
            </a:r>
            <a:r>
              <a:rPr lang="en-GB" sz="1200">
                <a:latin typeface="Arial"/>
                <a:cs typeface="Arial"/>
              </a:rPr>
              <a:t>, which will deliver greater flexibility to employers and learners in England and support the industrial strategy.</a:t>
            </a:r>
          </a:p>
          <a:p>
            <a:pPr marL="285750" indent="-285750">
              <a:spcBef>
                <a:spcPct val="20000"/>
              </a:spcBef>
              <a:spcAft>
                <a:spcPct val="0"/>
              </a:spcAft>
              <a:buFont typeface="Arial"/>
              <a:buChar char="•"/>
            </a:pPr>
            <a:r>
              <a:rPr lang="en-GB" sz="1200">
                <a:latin typeface="Arial"/>
                <a:cs typeface="Arial"/>
              </a:rPr>
              <a:t>In August 2025 we introduced new </a:t>
            </a:r>
            <a:r>
              <a:rPr lang="en-GB" sz="1200" b="1">
                <a:latin typeface="Arial"/>
                <a:cs typeface="Arial"/>
              </a:rPr>
              <a:t>foundation apprenticeships</a:t>
            </a:r>
            <a:r>
              <a:rPr lang="en-GB" sz="1200">
                <a:latin typeface="Arial"/>
                <a:cs typeface="Arial"/>
              </a:rPr>
              <a:t> (which are for 16-21 year olds, and up to age 24 for care leavers, EHCP holders, or prison leavers) to give young people a route into careers in critical sectors, such as construction and health and social care, enabling them to earn a wage while developing vital skills, as well as </a:t>
            </a:r>
            <a:r>
              <a:rPr lang="en-GB" sz="1200" b="1">
                <a:latin typeface="Arial"/>
                <a:cs typeface="Arial"/>
              </a:rPr>
              <a:t>shorter duration apprenticeships</a:t>
            </a:r>
            <a:r>
              <a:rPr lang="en-GB" sz="1200">
                <a:latin typeface="Arial"/>
                <a:cs typeface="Arial"/>
              </a:rPr>
              <a:t>.</a:t>
            </a:r>
          </a:p>
          <a:p>
            <a:pPr marL="285750" indent="-285750">
              <a:buFont typeface="Arial,Sans-Serif"/>
              <a:buChar char="•"/>
            </a:pPr>
            <a:endParaRPr lang="en-GB" sz="1200">
              <a:latin typeface="Arial"/>
              <a:cs typeface="Arial"/>
            </a:endParaRPr>
          </a:p>
        </p:txBody>
      </p:sp>
      <p:sp>
        <p:nvSpPr>
          <p:cNvPr id="42" name="TextBox 41">
            <a:extLst>
              <a:ext uri="{FF2B5EF4-FFF2-40B4-BE49-F238E27FC236}">
                <a16:creationId xmlns:a16="http://schemas.microsoft.com/office/drawing/2014/main" id="{BD1D2381-8CAD-8084-166F-B2EA00AAB685}"/>
              </a:ext>
            </a:extLst>
          </p:cNvPr>
          <p:cNvSpPr txBox="1"/>
          <p:nvPr/>
        </p:nvSpPr>
        <p:spPr>
          <a:xfrm>
            <a:off x="2541090" y="3433975"/>
            <a:ext cx="9469237" cy="1658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300">
                <a:solidFill>
                  <a:srgbClr val="000000"/>
                </a:solidFill>
                <a:latin typeface="Arial"/>
                <a:ea typeface="Arial"/>
                <a:cs typeface="Arial"/>
              </a:rPr>
              <a:t>To support our ambition of 50,000 more apprenticeships for young people we are</a:t>
            </a:r>
            <a:r>
              <a:rPr lang="en-GB" sz="1300" i="0" u="none" strike="noStrike">
                <a:solidFill>
                  <a:srgbClr val="000000"/>
                </a:solidFill>
                <a:latin typeface="Arial"/>
                <a:ea typeface="Arial"/>
                <a:cs typeface="Arial"/>
              </a:rPr>
              <a:t>: </a:t>
            </a:r>
            <a:r>
              <a:rPr lang="en-GB" sz="1300">
                <a:solidFill>
                  <a:srgbClr val="000000"/>
                </a:solidFill>
                <a:latin typeface="Arial"/>
                <a:ea typeface="Arial"/>
                <a:cs typeface="Arial"/>
              </a:rPr>
              <a:t> </a:t>
            </a:r>
            <a:endParaRPr lang="en-US" sz="13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a:solidFill>
                  <a:srgbClr val="000000"/>
                </a:solidFill>
                <a:latin typeface="Arial"/>
                <a:ea typeface="Arial"/>
                <a:cs typeface="Arial"/>
              </a:rPr>
              <a:t>From August 2026,</a:t>
            </a:r>
            <a:r>
              <a:rPr lang="en-GB" sz="1100" b="1">
                <a:solidFill>
                  <a:srgbClr val="000000"/>
                </a:solidFill>
                <a:latin typeface="Arial"/>
                <a:ea typeface="Arial"/>
                <a:cs typeface="Arial"/>
              </a:rPr>
              <a:t> fully funding</a:t>
            </a:r>
            <a:r>
              <a:rPr lang="en-GB" sz="1100">
                <a:solidFill>
                  <a:srgbClr val="000000"/>
                </a:solidFill>
                <a:latin typeface="Arial"/>
                <a:ea typeface="Arial"/>
                <a:cs typeface="Arial"/>
              </a:rPr>
              <a:t> apprenticeship training costs for all eligible </a:t>
            </a:r>
            <a:r>
              <a:rPr lang="en-GB" sz="1100" b="1">
                <a:solidFill>
                  <a:srgbClr val="000000"/>
                </a:solidFill>
                <a:latin typeface="Arial"/>
                <a:ea typeface="Arial"/>
                <a:cs typeface="Arial"/>
              </a:rPr>
              <a:t>16–24-year-old SME apprentices.</a:t>
            </a:r>
            <a:r>
              <a:rPr lang="en-GB" sz="1100">
                <a:solidFill>
                  <a:srgbClr val="000000"/>
                </a:solidFill>
                <a:latin typeface="Arial"/>
                <a:ea typeface="Arial"/>
                <a:cs typeface="Arial"/>
              </a:rPr>
              <a:t>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Expanding foundation apprenticeships</a:t>
            </a:r>
            <a:r>
              <a:rPr lang="en-GB" sz="1100">
                <a:solidFill>
                  <a:srgbClr val="000000"/>
                </a:solidFill>
                <a:latin typeface="Arial"/>
                <a:ea typeface="Arial"/>
                <a:cs typeface="Arial"/>
              </a:rPr>
              <a:t> into hospitality and retail, where young people are traditionally recruited. Launching a </a:t>
            </a:r>
            <a:r>
              <a:rPr lang="en-GB" sz="1100" b="1">
                <a:solidFill>
                  <a:srgbClr val="000000"/>
                </a:solidFill>
                <a:latin typeface="Arial"/>
                <a:ea typeface="Arial"/>
                <a:cs typeface="Arial"/>
              </a:rPr>
              <a:t>new level 2Administrative Assistant</a:t>
            </a:r>
            <a:r>
              <a:rPr lang="en-GB" sz="1100">
                <a:solidFill>
                  <a:srgbClr val="000000"/>
                </a:solidFill>
                <a:latin typeface="Arial"/>
                <a:ea typeface="Arial"/>
                <a:cs typeface="Arial"/>
              </a:rPr>
              <a:t> apprenticeship aimed at 16-24 year-olds.</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a:solidFill>
                  <a:srgbClr val="000000"/>
                </a:solidFill>
                <a:latin typeface="Arial"/>
                <a:ea typeface="Arial"/>
                <a:cs typeface="Arial"/>
              </a:rPr>
              <a:t>Making available </a:t>
            </a:r>
            <a:r>
              <a:rPr lang="en-GB" sz="1100" b="1">
                <a:solidFill>
                  <a:srgbClr val="000000"/>
                </a:solidFill>
                <a:latin typeface="Arial"/>
                <a:ea typeface="Arial"/>
                <a:cs typeface="Arial"/>
              </a:rPr>
              <a:t>£140m to pilot</a:t>
            </a:r>
            <a:r>
              <a:rPr lang="en-GB" sz="1100">
                <a:solidFill>
                  <a:srgbClr val="000000"/>
                </a:solidFill>
                <a:latin typeface="Arial"/>
                <a:ea typeface="Arial"/>
                <a:cs typeface="Arial"/>
              </a:rPr>
              <a:t>, with Mayoral Strategic Authorities (MSAs), new approaches to better </a:t>
            </a:r>
            <a:r>
              <a:rPr lang="en-GB" sz="1100" b="1">
                <a:solidFill>
                  <a:srgbClr val="000000"/>
                </a:solidFill>
                <a:latin typeface="Arial"/>
                <a:ea typeface="Arial"/>
                <a:cs typeface="Arial"/>
              </a:rPr>
              <a:t>connect 16–24s </a:t>
            </a:r>
            <a:r>
              <a:rPr lang="en-GB" sz="1100">
                <a:solidFill>
                  <a:srgbClr val="000000"/>
                </a:solidFill>
                <a:latin typeface="Arial"/>
                <a:ea typeface="Arial"/>
                <a:cs typeface="Arial"/>
              </a:rPr>
              <a:t>(especially NEETs) to </a:t>
            </a:r>
            <a:r>
              <a:rPr lang="en-GB" sz="1100" b="1">
                <a:solidFill>
                  <a:srgbClr val="000000"/>
                </a:solidFill>
                <a:latin typeface="Arial"/>
                <a:ea typeface="Arial"/>
                <a:cs typeface="Arial"/>
              </a:rPr>
              <a:t>local apprenticeship opportunities</a:t>
            </a:r>
            <a:r>
              <a:rPr lang="en-GB" sz="1100">
                <a:solidFill>
                  <a:srgbClr val="000000"/>
                </a:solidFill>
                <a:latin typeface="Arial"/>
                <a:ea typeface="Arial"/>
                <a:cs typeface="Arial"/>
              </a:rPr>
              <a:t>.</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Apprenticeship Units</a:t>
            </a:r>
            <a:r>
              <a:rPr lang="en-GB" sz="1100">
                <a:solidFill>
                  <a:srgbClr val="000000"/>
                </a:solidFill>
                <a:latin typeface="Arial"/>
                <a:ea typeface="Arial"/>
                <a:cs typeface="Arial"/>
              </a:rPr>
              <a:t>: Launching Apprenticeship Units, upskilling staff in relevant critical areas on training that is not an apprenticeship</a:t>
            </a:r>
            <a:r>
              <a:rPr lang="en-GB" sz="1100" b="0" i="0" u="none" strike="noStrike">
                <a:solidFill>
                  <a:srgbClr val="000000"/>
                </a:solidFill>
                <a:latin typeface="Arial"/>
                <a:ea typeface="Arial"/>
                <a:cs typeface="Arial"/>
              </a:rPr>
              <a:t>.</a:t>
            </a:r>
            <a:r>
              <a:rPr lang="en-GB" sz="1100">
                <a:solidFill>
                  <a:srgbClr val="000000"/>
                </a:solidFill>
                <a:latin typeface="Arial"/>
                <a:ea typeface="Arial"/>
                <a:cs typeface="Arial"/>
              </a:rPr>
              <a:t> </a:t>
            </a:r>
          </a:p>
          <a:p>
            <a:pPr marL="285750" indent="-285750">
              <a:buFont typeface="Arial,Sans-Serif"/>
              <a:buChar char="•"/>
            </a:pPr>
            <a:endParaRPr lang="en-GB" sz="1400" b="0" i="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42DC3D54-AA7B-E4FC-4685-99F78AFDC9C4}"/>
              </a:ext>
            </a:extLst>
          </p:cNvPr>
          <p:cNvSpPr txBox="1"/>
          <p:nvPr/>
        </p:nvSpPr>
        <p:spPr>
          <a:xfrm>
            <a:off x="2446985" y="4774904"/>
            <a:ext cx="92886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300">
                <a:solidFill>
                  <a:srgbClr val="000000"/>
                </a:solidFill>
                <a:latin typeface="Arial"/>
                <a:ea typeface="Arial"/>
                <a:cs typeface="Arial"/>
              </a:rPr>
              <a:t>There is a range of </a:t>
            </a:r>
            <a:r>
              <a:rPr lang="en-GB" sz="1300" b="1">
                <a:solidFill>
                  <a:srgbClr val="000000"/>
                </a:solidFill>
                <a:latin typeface="Arial"/>
                <a:ea typeface="Arial"/>
                <a:cs typeface="Arial"/>
              </a:rPr>
              <a:t>financial and other support</a:t>
            </a:r>
            <a:r>
              <a:rPr lang="en-GB" sz="1300">
                <a:solidFill>
                  <a:srgbClr val="000000"/>
                </a:solidFill>
                <a:latin typeface="Arial"/>
                <a:ea typeface="Arial"/>
                <a:cs typeface="Arial"/>
              </a:rPr>
              <a:t> available to help employers take on young apprentices:  </a:t>
            </a:r>
            <a:endParaRPr lang="en-US" sz="13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NIC Waiver</a:t>
            </a:r>
            <a:r>
              <a:rPr lang="en-GB" sz="1100">
                <a:solidFill>
                  <a:srgbClr val="000000"/>
                </a:solidFill>
                <a:latin typeface="Arial"/>
                <a:ea typeface="Arial"/>
                <a:cs typeface="Arial"/>
              </a:rPr>
              <a:t>: Employers do not pay anything towards employees’ National Insurance for apprentices aged 16-24.</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Additional Payments</a:t>
            </a:r>
            <a:r>
              <a:rPr lang="en-GB" sz="1100" i="0" u="none" strike="noStrike">
                <a:solidFill>
                  <a:srgbClr val="000000"/>
                </a:solidFill>
                <a:latin typeface="Arial"/>
                <a:ea typeface="Arial"/>
                <a:cs typeface="Arial"/>
              </a:rPr>
              <a:t>:</a:t>
            </a:r>
            <a:r>
              <a:rPr lang="en-GB" sz="1100">
                <a:solidFill>
                  <a:srgbClr val="000000"/>
                </a:solidFill>
                <a:latin typeface="Arial"/>
                <a:ea typeface="Arial"/>
                <a:cs typeface="Arial"/>
              </a:rPr>
              <a:t> Both employers and providers receive £1,000 each for all apprentices aged 16-18, and those aged 19-24 who have an EHCP or are care leavers</a:t>
            </a:r>
            <a:r>
              <a:rPr lang="en-GB" sz="1100" b="0" i="0" u="none" strike="noStrike">
                <a:solidFill>
                  <a:srgbClr val="000000"/>
                </a:solidFill>
                <a:latin typeface="Arial"/>
                <a:ea typeface="Arial"/>
                <a:cs typeface="Arial"/>
              </a:rPr>
              <a:t>.</a:t>
            </a:r>
            <a:r>
              <a:rPr lang="en-GB" sz="1100">
                <a:solidFill>
                  <a:srgbClr val="000000"/>
                </a:solidFill>
                <a:latin typeface="Arial"/>
                <a:ea typeface="Arial"/>
                <a:cs typeface="Arial"/>
              </a:rPr>
              <a:t>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Foundation apprenticeship payments</a:t>
            </a:r>
            <a:r>
              <a:rPr lang="en-GB" sz="1100">
                <a:solidFill>
                  <a:srgbClr val="000000"/>
                </a:solidFill>
                <a:latin typeface="Arial"/>
                <a:ea typeface="Arial"/>
                <a:cs typeface="Arial"/>
              </a:rPr>
              <a:t>: Employers will receive payments of up to £2,000 for eligible foundation apprenticeships, to contribute to the extra costs of supporting someone at </a:t>
            </a:r>
            <a:r>
              <a:rPr lang="en-GB" sz="1100" b="0" i="0" u="none" strike="noStrike">
                <a:solidFill>
                  <a:srgbClr val="000000"/>
                </a:solidFill>
                <a:latin typeface="Arial"/>
                <a:ea typeface="Arial"/>
                <a:cs typeface="Arial"/>
              </a:rPr>
              <a:t>the </a:t>
            </a:r>
            <a:r>
              <a:rPr lang="en-GB" sz="1100">
                <a:solidFill>
                  <a:srgbClr val="000000"/>
                </a:solidFill>
                <a:latin typeface="Arial"/>
                <a:ea typeface="Arial"/>
                <a:cs typeface="Arial"/>
              </a:rPr>
              <a:t>start of their career.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SME payment</a:t>
            </a:r>
            <a:r>
              <a:rPr lang="en-GB" sz="1100">
                <a:solidFill>
                  <a:srgbClr val="000000"/>
                </a:solidFill>
                <a:latin typeface="Arial"/>
                <a:ea typeface="Arial"/>
                <a:cs typeface="Arial"/>
              </a:rPr>
              <a:t>: additional payments of up to £2,000 for non-levy paying employers that take on 16-24 year old apprentices as new employees. </a:t>
            </a: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Care Leaver Bursary</a:t>
            </a:r>
            <a:r>
              <a:rPr lang="en-GB" sz="1100">
                <a:solidFill>
                  <a:srgbClr val="000000"/>
                </a:solidFill>
                <a:latin typeface="Arial"/>
                <a:ea typeface="Arial"/>
                <a:cs typeface="Arial"/>
              </a:rPr>
              <a:t>: Care leavers under 25 can claim a bursary of £3,000 when they start an apprenticeship.</a:t>
            </a:r>
            <a:endParaRPr lang="en-US" sz="1100">
              <a:solidFill>
                <a:srgbClr val="000000"/>
              </a:solidFill>
              <a:latin typeface="Arial"/>
              <a:ea typeface="Arial"/>
              <a:cs typeface="Arial"/>
            </a:endParaRPr>
          </a:p>
        </p:txBody>
      </p:sp>
    </p:spTree>
    <p:extLst>
      <p:ext uri="{BB962C8B-B14F-4D97-AF65-F5344CB8AC3E}">
        <p14:creationId xmlns:p14="http://schemas.microsoft.com/office/powerpoint/2010/main" val="259169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89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AB16C0-FF07-DF7D-40FF-1329F01BE505}"/>
              </a:ext>
            </a:extLst>
          </p:cNvPr>
          <p:cNvSpPr>
            <a:spLocks noGrp="1"/>
          </p:cNvSpPr>
          <p:nvPr>
            <p:ph type="title"/>
          </p:nvPr>
        </p:nvSpPr>
        <p:spPr>
          <a:xfrm>
            <a:off x="481382" y="228935"/>
            <a:ext cx="10343932" cy="647742"/>
          </a:xfrm>
        </p:spPr>
        <p:txBody>
          <a:bodyPr>
            <a:normAutofit fontScale="90000"/>
          </a:bodyPr>
          <a:lstStyle/>
          <a:p>
            <a:r>
              <a:rPr lang="en-US">
                <a:solidFill>
                  <a:srgbClr val="18847E"/>
                </a:solidFill>
              </a:rPr>
              <a:t>Just over 1 million young people are not earning or learning</a:t>
            </a:r>
          </a:p>
        </p:txBody>
      </p:sp>
      <p:sp>
        <p:nvSpPr>
          <p:cNvPr id="7" name="Text Placeholder 3">
            <a:extLst>
              <a:ext uri="{FF2B5EF4-FFF2-40B4-BE49-F238E27FC236}">
                <a16:creationId xmlns:a16="http://schemas.microsoft.com/office/drawing/2014/main" id="{73BF57A4-CC2D-BA1C-091F-8DBD738856D5}"/>
              </a:ext>
            </a:extLst>
          </p:cNvPr>
          <p:cNvSpPr txBox="1">
            <a:spLocks/>
          </p:cNvSpPr>
          <p:nvPr/>
        </p:nvSpPr>
        <p:spPr>
          <a:xfrm>
            <a:off x="484500" y="849945"/>
            <a:ext cx="10395898" cy="107650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153F"/>
                </a:solidFill>
                <a:latin typeface="Arial" panose="020B0604020202020204" pitchFamily="34" charset="0"/>
                <a:ea typeface="+mn-ea"/>
                <a:cs typeface="Arial" panose="020B0604020202020204" pitchFamily="34" charset="0"/>
              </a:defRPr>
            </a:lvl1pPr>
            <a:lvl2pPr marL="0" indent="-228600" algn="l" defTabSz="914400" rtl="0" eaLnBrk="1" latinLnBrk="0" hangingPunct="1">
              <a:lnSpc>
                <a:spcPct val="90000"/>
              </a:lnSpc>
              <a:spcBef>
                <a:spcPts val="500"/>
              </a:spcBef>
              <a:buFont typeface="Arial" panose="020B0604020202020204" pitchFamily="34" charset="0"/>
              <a:buChar char="•"/>
              <a:defRPr sz="1600" kern="1200">
                <a:solidFill>
                  <a:srgbClr val="00153F"/>
                </a:solidFill>
                <a:latin typeface="Arial" panose="020B0604020202020204" pitchFamily="34" charset="0"/>
                <a:ea typeface="+mn-ea"/>
                <a:cs typeface="Arial" panose="020B0604020202020204" pitchFamily="34" charset="0"/>
              </a:defRPr>
            </a:lvl2pPr>
            <a:lvl3pPr marL="0" indent="-228600" algn="l" defTabSz="914400" rtl="0" eaLnBrk="1" latinLnBrk="0" hangingPunct="1">
              <a:lnSpc>
                <a:spcPct val="90000"/>
              </a:lnSpc>
              <a:spcBef>
                <a:spcPts val="500"/>
              </a:spcBef>
              <a:buFont typeface="Arial" panose="020B0604020202020204" pitchFamily="34" charset="0"/>
              <a:buChar char="•"/>
              <a:defRPr sz="1400" kern="1200">
                <a:solidFill>
                  <a:srgbClr val="00153F"/>
                </a:solidFill>
                <a:latin typeface="Arial" panose="020B0604020202020204" pitchFamily="34" charset="0"/>
                <a:ea typeface="+mn-ea"/>
                <a:cs typeface="Arial" panose="020B0604020202020204" pitchFamily="34" charset="0"/>
              </a:defRPr>
            </a:lvl3pPr>
            <a:lvl4pPr marL="0" indent="-228600" algn="l" defTabSz="914400" rtl="0" eaLnBrk="1" latinLnBrk="0" hangingPunct="1">
              <a:lnSpc>
                <a:spcPct val="90000"/>
              </a:lnSpc>
              <a:spcBef>
                <a:spcPts val="500"/>
              </a:spcBef>
              <a:buFont typeface="Arial" panose="020B0604020202020204" pitchFamily="34" charset="0"/>
              <a:buChar char="•"/>
              <a:defRPr sz="1200" kern="1200">
                <a:solidFill>
                  <a:srgbClr val="00153F"/>
                </a:solidFill>
                <a:latin typeface="Arial" panose="020B0604020202020204" pitchFamily="34" charset="0"/>
                <a:ea typeface="+mn-ea"/>
                <a:cs typeface="Arial" panose="020B0604020202020204" pitchFamily="34" charset="0"/>
              </a:defRPr>
            </a:lvl4pPr>
            <a:lvl5pPr marL="0" indent="-228600" algn="l" defTabSz="914400" rtl="0" eaLnBrk="1" latinLnBrk="0" hangingPunct="1">
              <a:lnSpc>
                <a:spcPct val="90000"/>
              </a:lnSpc>
              <a:spcBef>
                <a:spcPts val="500"/>
              </a:spcBef>
              <a:buFont typeface="Arial" panose="020B0604020202020204" pitchFamily="34" charset="0"/>
              <a:buChar char="•"/>
              <a:defRPr sz="1000" kern="1200">
                <a:solidFill>
                  <a:srgbClr val="0015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GB">
                <a:solidFill>
                  <a:schemeClr val="tx1">
                    <a:lumMod val="75000"/>
                    <a:lumOff val="25000"/>
                  </a:schemeClr>
                </a:solidFill>
                <a:latin typeface="Arial"/>
                <a:cs typeface="Arial"/>
              </a:rPr>
              <a:t>1,012,000 young people are not in education, employment or training (NEET)</a:t>
            </a:r>
            <a:endParaRPr lang="en-US">
              <a:solidFill>
                <a:schemeClr val="tx1">
                  <a:lumMod val="75000"/>
                  <a:lumOff val="25000"/>
                </a:schemeClr>
              </a:solidFill>
              <a:latin typeface="Arial"/>
              <a:cs typeface="Arial"/>
            </a:endParaRPr>
          </a:p>
          <a:p>
            <a:pPr marL="285750" indent="-285750">
              <a:buFontTx/>
              <a:buChar char="-"/>
            </a:pPr>
            <a:r>
              <a:rPr lang="en-GB">
                <a:solidFill>
                  <a:schemeClr val="tx1">
                    <a:lumMod val="75000"/>
                    <a:lumOff val="25000"/>
                  </a:schemeClr>
                </a:solidFill>
                <a:latin typeface="Arial"/>
                <a:cs typeface="Arial"/>
              </a:rPr>
              <a:t>We estimate that 400k are unemployed (looking for work) and 613k are inactive (not looking for work).</a:t>
            </a:r>
          </a:p>
          <a:p>
            <a:pPr marL="285750" indent="-285750">
              <a:buFontTx/>
              <a:buChar char="-"/>
            </a:pPr>
            <a:r>
              <a:rPr lang="en-GB">
                <a:solidFill>
                  <a:schemeClr val="tx1">
                    <a:lumMod val="75000"/>
                    <a:lumOff val="25000"/>
                  </a:schemeClr>
                </a:solidFill>
              </a:rPr>
              <a:t>We know that around 2 in 3 NEETs claim Universal Credit, with the remaining third known as ‘hidden NEETs’</a:t>
            </a:r>
          </a:p>
          <a:p>
            <a:endParaRPr lang="en-US">
              <a:solidFill>
                <a:schemeClr val="tx1">
                  <a:lumMod val="75000"/>
                  <a:lumOff val="25000"/>
                </a:schemeClr>
              </a:solidFill>
            </a:endParaRPr>
          </a:p>
        </p:txBody>
      </p:sp>
      <p:graphicFrame>
        <p:nvGraphicFramePr>
          <p:cNvPr id="8" name="Table 7">
            <a:extLst>
              <a:ext uri="{FF2B5EF4-FFF2-40B4-BE49-F238E27FC236}">
                <a16:creationId xmlns:a16="http://schemas.microsoft.com/office/drawing/2014/main" id="{111CEE39-FECF-48EA-ED09-E1160347AA52}"/>
              </a:ext>
            </a:extLst>
          </p:cNvPr>
          <p:cNvGraphicFramePr>
            <a:graphicFrameLocks noGrp="1"/>
          </p:cNvGraphicFramePr>
          <p:nvPr>
            <p:extLst>
              <p:ext uri="{D42A27DB-BD31-4B8C-83A1-F6EECF244321}">
                <p14:modId xmlns:p14="http://schemas.microsoft.com/office/powerpoint/2010/main" val="1905450931"/>
              </p:ext>
            </p:extLst>
          </p:nvPr>
        </p:nvGraphicFramePr>
        <p:xfrm>
          <a:off x="623316" y="2585862"/>
          <a:ext cx="10201998" cy="1509911"/>
        </p:xfrm>
        <a:graphic>
          <a:graphicData uri="http://schemas.openxmlformats.org/drawingml/2006/table">
            <a:tbl>
              <a:tblPr firstRow="1" bandRow="1">
                <a:tableStyleId>{5C22544A-7EE6-4342-B048-85BDC9FD1C3A}</a:tableStyleId>
              </a:tblPr>
              <a:tblGrid>
                <a:gridCol w="1700333">
                  <a:extLst>
                    <a:ext uri="{9D8B030D-6E8A-4147-A177-3AD203B41FA5}">
                      <a16:colId xmlns:a16="http://schemas.microsoft.com/office/drawing/2014/main" val="2757594051"/>
                    </a:ext>
                  </a:extLst>
                </a:gridCol>
                <a:gridCol w="1700333">
                  <a:extLst>
                    <a:ext uri="{9D8B030D-6E8A-4147-A177-3AD203B41FA5}">
                      <a16:colId xmlns:a16="http://schemas.microsoft.com/office/drawing/2014/main" val="3507125690"/>
                    </a:ext>
                  </a:extLst>
                </a:gridCol>
                <a:gridCol w="1700333">
                  <a:extLst>
                    <a:ext uri="{9D8B030D-6E8A-4147-A177-3AD203B41FA5}">
                      <a16:colId xmlns:a16="http://schemas.microsoft.com/office/drawing/2014/main" val="3185194213"/>
                    </a:ext>
                  </a:extLst>
                </a:gridCol>
                <a:gridCol w="1700333">
                  <a:extLst>
                    <a:ext uri="{9D8B030D-6E8A-4147-A177-3AD203B41FA5}">
                      <a16:colId xmlns:a16="http://schemas.microsoft.com/office/drawing/2014/main" val="2081512504"/>
                    </a:ext>
                  </a:extLst>
                </a:gridCol>
                <a:gridCol w="1700333">
                  <a:extLst>
                    <a:ext uri="{9D8B030D-6E8A-4147-A177-3AD203B41FA5}">
                      <a16:colId xmlns:a16="http://schemas.microsoft.com/office/drawing/2014/main" val="4192849882"/>
                    </a:ext>
                  </a:extLst>
                </a:gridCol>
                <a:gridCol w="1700333">
                  <a:extLst>
                    <a:ext uri="{9D8B030D-6E8A-4147-A177-3AD203B41FA5}">
                      <a16:colId xmlns:a16="http://schemas.microsoft.com/office/drawing/2014/main" val="2695181719"/>
                    </a:ext>
                  </a:extLst>
                </a:gridCol>
              </a:tblGrid>
              <a:tr h="504071">
                <a:tc rowSpan="2">
                  <a:txBody>
                    <a:bodyPr/>
                    <a:lstStyle/>
                    <a:p>
                      <a:pPr algn="ctr"/>
                      <a:endParaRPr lang="en-GB" sz="1200" b="1">
                        <a:solidFill>
                          <a:schemeClr val="tx1"/>
                        </a:solidFill>
                      </a:endParaRPr>
                    </a:p>
                    <a:p>
                      <a:pPr algn="ctr"/>
                      <a:endParaRPr lang="en-GB" sz="1200" b="1">
                        <a:solidFill>
                          <a:schemeClr val="tx1"/>
                        </a:solidFill>
                      </a:endParaRPr>
                    </a:p>
                    <a:p>
                      <a:pPr algn="ctr"/>
                      <a:r>
                        <a:rPr lang="en-GB" sz="1200" b="1">
                          <a:solidFill>
                            <a:schemeClr val="bg1"/>
                          </a:solidFill>
                        </a:rPr>
                        <a:t>What is driving NEETs status?</a:t>
                      </a:r>
                    </a:p>
                  </a:txBody>
                  <a:tcPr>
                    <a:solidFill>
                      <a:srgbClr val="18847E"/>
                    </a:solidFill>
                  </a:tcPr>
                </a:tc>
                <a:tc>
                  <a:txBody>
                    <a:bodyPr/>
                    <a:lstStyle/>
                    <a:p>
                      <a:r>
                        <a:rPr lang="en-GB" sz="1200" b="1">
                          <a:solidFill>
                            <a:schemeClr val="tx1"/>
                          </a:solidFill>
                        </a:rPr>
                        <a:t>NEETs face multiple barriers</a:t>
                      </a:r>
                    </a:p>
                  </a:txBody>
                  <a:tcPr>
                    <a:solidFill>
                      <a:srgbClr val="21B5AE"/>
                    </a:solidFill>
                  </a:tcPr>
                </a:tc>
                <a:tc>
                  <a:txBody>
                    <a:bodyPr/>
                    <a:lstStyle/>
                    <a:p>
                      <a:r>
                        <a:rPr lang="en-GB" sz="1200">
                          <a:solidFill>
                            <a:schemeClr val="tx1"/>
                          </a:solidFill>
                        </a:rPr>
                        <a:t>Changing labour market</a:t>
                      </a:r>
                    </a:p>
                  </a:txBody>
                  <a:tcPr>
                    <a:solidFill>
                      <a:srgbClr val="21B5AE"/>
                    </a:solidFill>
                  </a:tcPr>
                </a:tc>
                <a:tc>
                  <a:txBody>
                    <a:bodyPr/>
                    <a:lstStyle/>
                    <a:p>
                      <a:r>
                        <a:rPr lang="en-GB" sz="1200">
                          <a:solidFill>
                            <a:schemeClr val="tx1"/>
                          </a:solidFill>
                        </a:rPr>
                        <a:t>Health challenges</a:t>
                      </a:r>
                    </a:p>
                  </a:txBody>
                  <a:tcPr>
                    <a:solidFill>
                      <a:srgbClr val="21B5AE"/>
                    </a:solidFill>
                  </a:tcPr>
                </a:tc>
                <a:tc>
                  <a:txBody>
                    <a:bodyPr/>
                    <a:lstStyle/>
                    <a:p>
                      <a:r>
                        <a:rPr lang="en-GB" sz="1200">
                          <a:solidFill>
                            <a:schemeClr val="tx1"/>
                          </a:solidFill>
                        </a:rPr>
                        <a:t>Economic shocks</a:t>
                      </a:r>
                    </a:p>
                  </a:txBody>
                  <a:tcPr>
                    <a:solidFill>
                      <a:srgbClr val="21B5AE"/>
                    </a:solidFill>
                  </a:tcPr>
                </a:tc>
                <a:tc>
                  <a:txBody>
                    <a:bodyPr/>
                    <a:lstStyle/>
                    <a:p>
                      <a:r>
                        <a:rPr lang="en-GB" sz="1200">
                          <a:solidFill>
                            <a:schemeClr val="tx1"/>
                          </a:solidFill>
                        </a:rPr>
                        <a:t>Skills and experience gap</a:t>
                      </a:r>
                    </a:p>
                  </a:txBody>
                  <a:tcPr>
                    <a:solidFill>
                      <a:srgbClr val="21B5AE"/>
                    </a:solidFill>
                  </a:tcPr>
                </a:tc>
                <a:extLst>
                  <a:ext uri="{0D108BD9-81ED-4DB2-BD59-A6C34878D82A}">
                    <a16:rowId xmlns:a16="http://schemas.microsoft.com/office/drawing/2014/main" val="1539107417"/>
                  </a:ext>
                </a:extLst>
              </a:tr>
              <a:tr h="811563">
                <a:tc vMerge="1">
                  <a:txBody>
                    <a:bodyPr/>
                    <a:lstStyle/>
                    <a:p>
                      <a:endParaRPr lang="en-GB" sz="1600" b="0">
                        <a:solidFill>
                          <a:schemeClr val="tx1"/>
                        </a:solidFill>
                      </a:endParaRPr>
                    </a:p>
                  </a:txBody>
                  <a:tcPr/>
                </a:tc>
                <a:tc>
                  <a:txBody>
                    <a:bodyPr/>
                    <a:lstStyle/>
                    <a:p>
                      <a:r>
                        <a:rPr lang="en-GB" sz="1200" b="0">
                          <a:solidFill>
                            <a:schemeClr val="tx1"/>
                          </a:solidFill>
                        </a:rPr>
                        <a:t>No single cause – varies due to upbringing, education, ethnicity, class.</a:t>
                      </a:r>
                    </a:p>
                  </a:txBody>
                  <a:tcPr>
                    <a:solidFill>
                      <a:schemeClr val="tx2">
                        <a:lumMod val="10000"/>
                        <a:lumOff val="90000"/>
                      </a:schemeClr>
                    </a:solidFill>
                  </a:tcPr>
                </a:tc>
                <a:tc>
                  <a:txBody>
                    <a:bodyPr/>
                    <a:lstStyle/>
                    <a:p>
                      <a:r>
                        <a:rPr lang="en-GB" sz="1200">
                          <a:solidFill>
                            <a:schemeClr val="tx1"/>
                          </a:solidFill>
                        </a:rPr>
                        <a:t>AI and automation e.g. retail and hospitality; changes in sectoral demand</a:t>
                      </a:r>
                    </a:p>
                  </a:txBody>
                  <a:tcPr>
                    <a:solidFill>
                      <a:schemeClr val="tx2">
                        <a:lumMod val="10000"/>
                        <a:lumOff val="90000"/>
                      </a:schemeClr>
                    </a:solidFill>
                  </a:tcPr>
                </a:tc>
                <a:tc>
                  <a:txBody>
                    <a:bodyPr/>
                    <a:lstStyle/>
                    <a:p>
                      <a:r>
                        <a:rPr lang="en-GB" sz="1200">
                          <a:solidFill>
                            <a:schemeClr val="tx1"/>
                          </a:solidFill>
                        </a:rPr>
                        <a:t>51% of NEETs report a health condition; 2x more likely than general population</a:t>
                      </a:r>
                    </a:p>
                  </a:txBody>
                  <a:tcPr>
                    <a:solidFill>
                      <a:schemeClr val="tx2">
                        <a:lumMod val="10000"/>
                        <a:lumOff val="90000"/>
                      </a:schemeClr>
                    </a:solidFill>
                  </a:tcPr>
                </a:tc>
                <a:tc>
                  <a:txBody>
                    <a:bodyPr/>
                    <a:lstStyle/>
                    <a:p>
                      <a:r>
                        <a:rPr lang="en-GB" sz="1200">
                          <a:solidFill>
                            <a:schemeClr val="tx1"/>
                          </a:solidFill>
                        </a:rPr>
                        <a:t>COVID impact on education; global instability; employer hiring behaviour</a:t>
                      </a:r>
                    </a:p>
                  </a:txBody>
                  <a:tcPr>
                    <a:solidFill>
                      <a:schemeClr val="tx2">
                        <a:lumMod val="10000"/>
                        <a:lumOff val="90000"/>
                      </a:schemeClr>
                    </a:solidFill>
                  </a:tcPr>
                </a:tc>
                <a:tc>
                  <a:txBody>
                    <a:bodyPr/>
                    <a:lstStyle/>
                    <a:p>
                      <a:r>
                        <a:rPr lang="en-GB" sz="1200">
                          <a:solidFill>
                            <a:schemeClr val="tx1"/>
                          </a:solidFill>
                        </a:rPr>
                        <a:t>1 in 5 under 24s without L1/2 qualifications; 50% of NEETs without work experience</a:t>
                      </a:r>
                    </a:p>
                  </a:txBody>
                  <a:tcPr>
                    <a:solidFill>
                      <a:schemeClr val="tx2">
                        <a:lumMod val="10000"/>
                        <a:lumOff val="90000"/>
                      </a:schemeClr>
                    </a:solidFill>
                  </a:tcPr>
                </a:tc>
                <a:extLst>
                  <a:ext uri="{0D108BD9-81ED-4DB2-BD59-A6C34878D82A}">
                    <a16:rowId xmlns:a16="http://schemas.microsoft.com/office/drawing/2014/main" val="3111782504"/>
                  </a:ext>
                </a:extLst>
              </a:tr>
            </a:tbl>
          </a:graphicData>
        </a:graphic>
      </p:graphicFrame>
      <p:graphicFrame>
        <p:nvGraphicFramePr>
          <p:cNvPr id="9" name="Table 8">
            <a:extLst>
              <a:ext uri="{FF2B5EF4-FFF2-40B4-BE49-F238E27FC236}">
                <a16:creationId xmlns:a16="http://schemas.microsoft.com/office/drawing/2014/main" id="{E1C3B070-6C72-A51D-EB82-E710985C1AEC}"/>
              </a:ext>
            </a:extLst>
          </p:cNvPr>
          <p:cNvGraphicFramePr>
            <a:graphicFrameLocks noGrp="1"/>
          </p:cNvGraphicFramePr>
          <p:nvPr>
            <p:extLst>
              <p:ext uri="{D42A27DB-BD31-4B8C-83A1-F6EECF244321}">
                <p14:modId xmlns:p14="http://schemas.microsoft.com/office/powerpoint/2010/main" val="1127751829"/>
              </p:ext>
            </p:extLst>
          </p:nvPr>
        </p:nvGraphicFramePr>
        <p:xfrm>
          <a:off x="623316" y="4851175"/>
          <a:ext cx="10201998" cy="1583368"/>
        </p:xfrm>
        <a:graphic>
          <a:graphicData uri="http://schemas.openxmlformats.org/drawingml/2006/table">
            <a:tbl>
              <a:tblPr firstRow="1" bandRow="1">
                <a:tableStyleId>{5C22544A-7EE6-4342-B048-85BDC9FD1C3A}</a:tableStyleId>
              </a:tblPr>
              <a:tblGrid>
                <a:gridCol w="1700333">
                  <a:extLst>
                    <a:ext uri="{9D8B030D-6E8A-4147-A177-3AD203B41FA5}">
                      <a16:colId xmlns:a16="http://schemas.microsoft.com/office/drawing/2014/main" val="2757594051"/>
                    </a:ext>
                  </a:extLst>
                </a:gridCol>
                <a:gridCol w="1700333">
                  <a:extLst>
                    <a:ext uri="{9D8B030D-6E8A-4147-A177-3AD203B41FA5}">
                      <a16:colId xmlns:a16="http://schemas.microsoft.com/office/drawing/2014/main" val="3507125690"/>
                    </a:ext>
                  </a:extLst>
                </a:gridCol>
                <a:gridCol w="1700333">
                  <a:extLst>
                    <a:ext uri="{9D8B030D-6E8A-4147-A177-3AD203B41FA5}">
                      <a16:colId xmlns:a16="http://schemas.microsoft.com/office/drawing/2014/main" val="3185194213"/>
                    </a:ext>
                  </a:extLst>
                </a:gridCol>
                <a:gridCol w="1700333">
                  <a:extLst>
                    <a:ext uri="{9D8B030D-6E8A-4147-A177-3AD203B41FA5}">
                      <a16:colId xmlns:a16="http://schemas.microsoft.com/office/drawing/2014/main" val="2081512504"/>
                    </a:ext>
                  </a:extLst>
                </a:gridCol>
                <a:gridCol w="1700333">
                  <a:extLst>
                    <a:ext uri="{9D8B030D-6E8A-4147-A177-3AD203B41FA5}">
                      <a16:colId xmlns:a16="http://schemas.microsoft.com/office/drawing/2014/main" val="4192849882"/>
                    </a:ext>
                  </a:extLst>
                </a:gridCol>
                <a:gridCol w="1700333">
                  <a:extLst>
                    <a:ext uri="{9D8B030D-6E8A-4147-A177-3AD203B41FA5}">
                      <a16:colId xmlns:a16="http://schemas.microsoft.com/office/drawing/2014/main" val="2695181719"/>
                    </a:ext>
                  </a:extLst>
                </a:gridCol>
              </a:tblGrid>
              <a:tr h="544889">
                <a:tc rowSpan="2">
                  <a:txBody>
                    <a:bodyPr/>
                    <a:lstStyle/>
                    <a:p>
                      <a:pPr algn="ctr"/>
                      <a:endParaRPr lang="en-GB" sz="1200" b="1">
                        <a:solidFill>
                          <a:schemeClr val="tx1"/>
                        </a:solidFill>
                        <a:latin typeface="+mj-lt"/>
                      </a:endParaRPr>
                    </a:p>
                    <a:p>
                      <a:pPr algn="ctr"/>
                      <a:endParaRPr lang="en-GB" sz="1200" b="1">
                        <a:solidFill>
                          <a:schemeClr val="tx1"/>
                        </a:solidFill>
                        <a:latin typeface="+mj-lt"/>
                      </a:endParaRPr>
                    </a:p>
                    <a:p>
                      <a:pPr algn="ctr"/>
                      <a:r>
                        <a:rPr lang="en-GB" sz="1200" b="1">
                          <a:solidFill>
                            <a:schemeClr val="bg1"/>
                          </a:solidFill>
                          <a:latin typeface="+mj-lt"/>
                        </a:rPr>
                        <a:t>Why do we need to act now?</a:t>
                      </a:r>
                    </a:p>
                  </a:txBody>
                  <a:tcPr>
                    <a:solidFill>
                      <a:srgbClr val="18847E"/>
                    </a:solidFill>
                  </a:tcPr>
                </a:tc>
                <a:tc>
                  <a:txBody>
                    <a:bodyPr/>
                    <a:lstStyle/>
                    <a:p>
                      <a:r>
                        <a:rPr lang="en-GB" sz="1200" b="1">
                          <a:solidFill>
                            <a:schemeClr val="tx1"/>
                          </a:solidFill>
                          <a:latin typeface="+mj-lt"/>
                        </a:rPr>
                        <a:t>Rapid rise in NEETs</a:t>
                      </a:r>
                    </a:p>
                  </a:txBody>
                  <a:tcPr>
                    <a:solidFill>
                      <a:srgbClr val="21B5AE"/>
                    </a:solidFill>
                  </a:tcPr>
                </a:tc>
                <a:tc>
                  <a:txBody>
                    <a:bodyPr/>
                    <a:lstStyle/>
                    <a:p>
                      <a:r>
                        <a:rPr lang="en-GB" sz="1200">
                          <a:solidFill>
                            <a:schemeClr val="tx1"/>
                          </a:solidFill>
                          <a:latin typeface="+mj-lt"/>
                        </a:rPr>
                        <a:t>Long-term scarring effect</a:t>
                      </a:r>
                    </a:p>
                  </a:txBody>
                  <a:tcPr>
                    <a:solidFill>
                      <a:srgbClr val="21B5AE"/>
                    </a:solidFill>
                  </a:tcPr>
                </a:tc>
                <a:tc>
                  <a:txBody>
                    <a:bodyPr/>
                    <a:lstStyle/>
                    <a:p>
                      <a:r>
                        <a:rPr lang="en-GB" sz="1200">
                          <a:solidFill>
                            <a:schemeClr val="tx1"/>
                          </a:solidFill>
                          <a:latin typeface="+mj-lt"/>
                        </a:rPr>
                        <a:t>Growing population</a:t>
                      </a:r>
                    </a:p>
                  </a:txBody>
                  <a:tcPr>
                    <a:solidFill>
                      <a:srgbClr val="21B5AE"/>
                    </a:solidFill>
                  </a:tcPr>
                </a:tc>
                <a:tc>
                  <a:txBody>
                    <a:bodyPr/>
                    <a:lstStyle/>
                    <a:p>
                      <a:r>
                        <a:rPr lang="en-GB" sz="1200">
                          <a:solidFill>
                            <a:schemeClr val="tx1"/>
                          </a:solidFill>
                          <a:latin typeface="+mj-lt"/>
                        </a:rPr>
                        <a:t>Regional disparities</a:t>
                      </a:r>
                    </a:p>
                  </a:txBody>
                  <a:tcPr>
                    <a:solidFill>
                      <a:srgbClr val="21B5AE"/>
                    </a:solidFill>
                  </a:tcPr>
                </a:tc>
                <a:tc>
                  <a:txBody>
                    <a:bodyPr/>
                    <a:lstStyle/>
                    <a:p>
                      <a:r>
                        <a:rPr lang="en-GB" sz="1200">
                          <a:solidFill>
                            <a:schemeClr val="tx1"/>
                          </a:solidFill>
                          <a:latin typeface="+mj-lt"/>
                        </a:rPr>
                        <a:t>Future of work</a:t>
                      </a:r>
                    </a:p>
                  </a:txBody>
                  <a:tcPr>
                    <a:solidFill>
                      <a:srgbClr val="21B5AE"/>
                    </a:solidFill>
                  </a:tcPr>
                </a:tc>
                <a:extLst>
                  <a:ext uri="{0D108BD9-81ED-4DB2-BD59-A6C34878D82A}">
                    <a16:rowId xmlns:a16="http://schemas.microsoft.com/office/drawing/2014/main" val="1539107417"/>
                  </a:ext>
                </a:extLst>
              </a:tr>
              <a:tr h="909771">
                <a:tc vMerge="1">
                  <a:txBody>
                    <a:bodyPr/>
                    <a:lstStyle/>
                    <a:p>
                      <a:endParaRPr lang="en-GB" sz="1600" b="0">
                        <a:solidFill>
                          <a:schemeClr val="tx1"/>
                        </a:solidFill>
                      </a:endParaRPr>
                    </a:p>
                  </a:txBody>
                  <a:tcPr/>
                </a:tc>
                <a:tc>
                  <a:txBody>
                    <a:bodyPr/>
                    <a:lstStyle/>
                    <a:p>
                      <a:r>
                        <a:rPr lang="en-GB" sz="1200" b="0">
                          <a:solidFill>
                            <a:schemeClr val="tx1"/>
                          </a:solidFill>
                          <a:latin typeface="+mj-lt"/>
                        </a:rPr>
                        <a:t>NEETs rose by 250k between 2021-2024; up 2% since pre-pandemic</a:t>
                      </a:r>
                    </a:p>
                  </a:txBody>
                  <a:tcPr>
                    <a:solidFill>
                      <a:schemeClr val="tx2">
                        <a:lumMod val="10000"/>
                        <a:lumOff val="90000"/>
                      </a:schemeClr>
                    </a:solidFill>
                  </a:tcPr>
                </a:tc>
                <a:tc>
                  <a:txBody>
                    <a:bodyPr/>
                    <a:lstStyle/>
                    <a:p>
                      <a:r>
                        <a:rPr lang="en-GB" sz="1200">
                          <a:solidFill>
                            <a:schemeClr val="tx1"/>
                          </a:solidFill>
                          <a:latin typeface="+mj-lt"/>
                        </a:rPr>
                        <a:t>Early NEET status can result in loss of £1m in earnings over lifetime</a:t>
                      </a:r>
                    </a:p>
                  </a:txBody>
                  <a:tcPr>
                    <a:solidFill>
                      <a:schemeClr val="tx2">
                        <a:lumMod val="10000"/>
                        <a:lumOff val="90000"/>
                      </a:schemeClr>
                    </a:solidFill>
                  </a:tcPr>
                </a:tc>
                <a:tc>
                  <a:txBody>
                    <a:bodyPr/>
                    <a:lstStyle/>
                    <a:p>
                      <a:r>
                        <a:rPr lang="en-GB" sz="1200">
                          <a:solidFill>
                            <a:schemeClr val="tx1"/>
                          </a:solidFill>
                          <a:latin typeface="+mj-lt"/>
                        </a:rPr>
                        <a:t>838k more young people 16-24 in 2034, than 2022</a:t>
                      </a:r>
                    </a:p>
                  </a:txBody>
                  <a:tcPr>
                    <a:solidFill>
                      <a:schemeClr val="tx2">
                        <a:lumMod val="10000"/>
                        <a:lumOff val="90000"/>
                      </a:schemeClr>
                    </a:solidFill>
                  </a:tcPr>
                </a:tc>
                <a:tc>
                  <a:txBody>
                    <a:bodyPr/>
                    <a:lstStyle/>
                    <a:p>
                      <a:pPr lvl="0">
                        <a:lnSpc>
                          <a:spcPts val="1500"/>
                        </a:lnSpc>
                        <a:buNone/>
                      </a:pPr>
                      <a:r>
                        <a:rPr lang="en-GB" sz="1200" b="0" i="0" u="none" strike="noStrike" noProof="0">
                          <a:solidFill>
                            <a:srgbClr val="000000"/>
                          </a:solidFill>
                          <a:effectLst/>
                          <a:latin typeface="Aptos Display"/>
                        </a:rPr>
                        <a:t>Highest NEET rates in the </a:t>
                      </a:r>
                      <a:r>
                        <a:rPr lang="en-GB" sz="1200" b="1" i="0" u="none" strike="noStrike" noProof="0">
                          <a:solidFill>
                            <a:srgbClr val="000000"/>
                          </a:solidFill>
                          <a:effectLst/>
                          <a:latin typeface="Aptos Display"/>
                        </a:rPr>
                        <a:t>North East </a:t>
                      </a:r>
                    </a:p>
                    <a:p>
                      <a:pPr lvl="0">
                        <a:lnSpc>
                          <a:spcPts val="1500"/>
                        </a:lnSpc>
                        <a:buNone/>
                      </a:pPr>
                      <a:r>
                        <a:rPr lang="en-GB" sz="1200" b="1" i="0" u="none" strike="noStrike" noProof="0">
                          <a:solidFill>
                            <a:srgbClr val="000000"/>
                          </a:solidFill>
                          <a:effectLst/>
                          <a:latin typeface="Aptos Display"/>
                        </a:rPr>
                        <a:t>North East: 21%</a:t>
                      </a:r>
                      <a:r>
                        <a:rPr lang="en-GB" sz="1200" b="0" i="0" u="none" strike="noStrike" noProof="0">
                          <a:solidFill>
                            <a:srgbClr val="000000"/>
                          </a:solidFill>
                          <a:effectLst/>
                          <a:latin typeface="Aptos Display"/>
                        </a:rPr>
                        <a:t> </a:t>
                      </a:r>
                      <a:r>
                        <a:rPr lang="en-GB" sz="1200" b="1" i="0" u="none" strike="noStrike" noProof="0">
                          <a:solidFill>
                            <a:srgbClr val="000000"/>
                          </a:solidFill>
                          <a:effectLst/>
                          <a:latin typeface="Aptos Display"/>
                        </a:rPr>
                        <a:t>England average:</a:t>
                      </a:r>
                      <a:r>
                        <a:rPr lang="en-GB" sz="1200" b="0" i="0" u="none" strike="noStrike" noProof="0">
                          <a:solidFill>
                            <a:srgbClr val="000000"/>
                          </a:solidFill>
                          <a:effectLst/>
                          <a:latin typeface="Aptos Display"/>
                        </a:rPr>
                        <a:t> </a:t>
                      </a:r>
                      <a:r>
                        <a:rPr lang="en-GB" sz="1200" b="1" i="0" u="none" strike="noStrike" noProof="0">
                          <a:solidFill>
                            <a:srgbClr val="000000"/>
                          </a:solidFill>
                          <a:effectLst/>
                          <a:latin typeface="Aptos Display"/>
                        </a:rPr>
                        <a:t>13.3%</a:t>
                      </a:r>
                      <a:endParaRPr lang="en-GB" u="none" strike="noStrike" noProof="0">
                        <a:solidFill>
                          <a:srgbClr val="000000"/>
                        </a:solidFill>
                        <a:latin typeface="Aptos Display"/>
                      </a:endParaRPr>
                    </a:p>
                  </a:txBody>
                  <a:tcPr>
                    <a:solidFill>
                      <a:schemeClr val="tx2">
                        <a:lumMod val="10000"/>
                        <a:lumOff val="90000"/>
                      </a:schemeClr>
                    </a:solidFill>
                  </a:tcPr>
                </a:tc>
                <a:tc>
                  <a:txBody>
                    <a:bodyPr/>
                    <a:lstStyle/>
                    <a:p>
                      <a:r>
                        <a:rPr lang="en-GB" sz="1200">
                          <a:solidFill>
                            <a:schemeClr val="tx1"/>
                          </a:solidFill>
                          <a:latin typeface="+mj-lt"/>
                        </a:rPr>
                        <a:t>Rising vacancies across sectors but mismatch with skills; essential for growth e.g. construction</a:t>
                      </a:r>
                    </a:p>
                  </a:txBody>
                  <a:tcPr>
                    <a:solidFill>
                      <a:schemeClr val="tx2">
                        <a:lumMod val="10000"/>
                        <a:lumOff val="90000"/>
                      </a:schemeClr>
                    </a:solidFill>
                  </a:tcPr>
                </a:tc>
                <a:extLst>
                  <a:ext uri="{0D108BD9-81ED-4DB2-BD59-A6C34878D82A}">
                    <a16:rowId xmlns:a16="http://schemas.microsoft.com/office/drawing/2014/main" val="3111782504"/>
                  </a:ext>
                </a:extLst>
              </a:tr>
            </a:tbl>
          </a:graphicData>
        </a:graphic>
      </p:graphicFrame>
      <p:pic>
        <p:nvPicPr>
          <p:cNvPr id="10" name="Graphic 9" descr="Business Growth outline">
            <a:extLst>
              <a:ext uri="{FF2B5EF4-FFF2-40B4-BE49-F238E27FC236}">
                <a16:creationId xmlns:a16="http://schemas.microsoft.com/office/drawing/2014/main" id="{48ACC12D-8B90-AF41-FB09-E60F8049C2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0598" y="4226888"/>
            <a:ext cx="570631" cy="570631"/>
          </a:xfrm>
          <a:prstGeom prst="rect">
            <a:avLst/>
          </a:prstGeom>
        </p:spPr>
      </p:pic>
      <p:pic>
        <p:nvPicPr>
          <p:cNvPr id="11" name="Graphic 10" descr="Exponential Graph with solid fill">
            <a:extLst>
              <a:ext uri="{FF2B5EF4-FFF2-40B4-BE49-F238E27FC236}">
                <a16:creationId xmlns:a16="http://schemas.microsoft.com/office/drawing/2014/main" id="{4838CC3E-F2A9-3CCD-8238-17DB666DE9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01892" y="4191565"/>
            <a:ext cx="586781" cy="586781"/>
          </a:xfrm>
          <a:prstGeom prst="rect">
            <a:avLst/>
          </a:prstGeom>
        </p:spPr>
      </p:pic>
      <p:pic>
        <p:nvPicPr>
          <p:cNvPr id="12" name="Graphic 11" descr="Classroom with solid fill">
            <a:extLst>
              <a:ext uri="{FF2B5EF4-FFF2-40B4-BE49-F238E27FC236}">
                <a16:creationId xmlns:a16="http://schemas.microsoft.com/office/drawing/2014/main" id="{91BE0E9D-7A6D-4B4B-8A1D-70C232D5C7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47792" y="1883475"/>
            <a:ext cx="575187" cy="575187"/>
          </a:xfrm>
          <a:prstGeom prst="rect">
            <a:avLst/>
          </a:prstGeom>
        </p:spPr>
      </p:pic>
      <p:pic>
        <p:nvPicPr>
          <p:cNvPr id="13" name="Graphic 12" descr="Online meeting with solid fill">
            <a:extLst>
              <a:ext uri="{FF2B5EF4-FFF2-40B4-BE49-F238E27FC236}">
                <a16:creationId xmlns:a16="http://schemas.microsoft.com/office/drawing/2014/main" id="{457E913E-889F-317A-B374-26A7793F2C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10555" y="1867862"/>
            <a:ext cx="598034" cy="598034"/>
          </a:xfrm>
          <a:prstGeom prst="rect">
            <a:avLst/>
          </a:prstGeom>
        </p:spPr>
      </p:pic>
      <p:pic>
        <p:nvPicPr>
          <p:cNvPr id="14" name="Graphic 13" descr="Medical with solid fill">
            <a:extLst>
              <a:ext uri="{FF2B5EF4-FFF2-40B4-BE49-F238E27FC236}">
                <a16:creationId xmlns:a16="http://schemas.microsoft.com/office/drawing/2014/main" id="{ABB54916-DA3B-8D04-3A78-E23339A5028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8348" y="1927580"/>
            <a:ext cx="538316" cy="538316"/>
          </a:xfrm>
          <a:prstGeom prst="rect">
            <a:avLst/>
          </a:prstGeom>
        </p:spPr>
      </p:pic>
      <p:pic>
        <p:nvPicPr>
          <p:cNvPr id="15" name="Graphic 14" descr="Venn diagram outline">
            <a:extLst>
              <a:ext uri="{FF2B5EF4-FFF2-40B4-BE49-F238E27FC236}">
                <a16:creationId xmlns:a16="http://schemas.microsoft.com/office/drawing/2014/main" id="{30F651D8-57E9-0E32-0EE0-5769A154B0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97979" y="1888588"/>
            <a:ext cx="653845" cy="653845"/>
          </a:xfrm>
          <a:prstGeom prst="rect">
            <a:avLst/>
          </a:prstGeom>
        </p:spPr>
      </p:pic>
      <p:pic>
        <p:nvPicPr>
          <p:cNvPr id="16" name="Graphic 15" descr="Coins with solid fill">
            <a:extLst>
              <a:ext uri="{FF2B5EF4-FFF2-40B4-BE49-F238E27FC236}">
                <a16:creationId xmlns:a16="http://schemas.microsoft.com/office/drawing/2014/main" id="{993A3427-8AF0-20EE-87FC-F922CF3FD32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48216" y="4196132"/>
            <a:ext cx="577645" cy="577645"/>
          </a:xfrm>
          <a:prstGeom prst="rect">
            <a:avLst/>
          </a:prstGeom>
        </p:spPr>
      </p:pic>
      <p:pic>
        <p:nvPicPr>
          <p:cNvPr id="17" name="Graphic 16" descr="Earth globe: Africa and Europe with solid fill">
            <a:extLst>
              <a:ext uri="{FF2B5EF4-FFF2-40B4-BE49-F238E27FC236}">
                <a16:creationId xmlns:a16="http://schemas.microsoft.com/office/drawing/2014/main" id="{68C31F1D-5E69-B7B5-942F-D87E381DFEF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073070" y="1951755"/>
            <a:ext cx="538315" cy="538315"/>
          </a:xfrm>
          <a:prstGeom prst="rect">
            <a:avLst/>
          </a:prstGeom>
        </p:spPr>
      </p:pic>
      <p:pic>
        <p:nvPicPr>
          <p:cNvPr id="18" name="Graphic 17" descr="Work from home desk outline">
            <a:extLst>
              <a:ext uri="{FF2B5EF4-FFF2-40B4-BE49-F238E27FC236}">
                <a16:creationId xmlns:a16="http://schemas.microsoft.com/office/drawing/2014/main" id="{701C4009-D9FA-F1CE-2DBE-88FD6A71D6A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819389" y="4246060"/>
            <a:ext cx="570632" cy="570632"/>
          </a:xfrm>
          <a:prstGeom prst="rect">
            <a:avLst/>
          </a:prstGeom>
        </p:spPr>
      </p:pic>
      <p:pic>
        <p:nvPicPr>
          <p:cNvPr id="19" name="Graphic 18" descr="Bar chart with solid fill">
            <a:extLst>
              <a:ext uri="{FF2B5EF4-FFF2-40B4-BE49-F238E27FC236}">
                <a16:creationId xmlns:a16="http://schemas.microsoft.com/office/drawing/2014/main" id="{B15C48E9-A064-6BA7-042C-7513712400D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994162" y="4191565"/>
            <a:ext cx="605954" cy="605954"/>
          </a:xfrm>
          <a:prstGeom prst="rect">
            <a:avLst/>
          </a:prstGeom>
        </p:spPr>
      </p:pic>
    </p:spTree>
    <p:extLst>
      <p:ext uri="{BB962C8B-B14F-4D97-AF65-F5344CB8AC3E}">
        <p14:creationId xmlns:p14="http://schemas.microsoft.com/office/powerpoint/2010/main" val="377485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EC8DC5-3178-EB81-F9DE-9F5FCBA353C2}"/>
              </a:ext>
            </a:extLst>
          </p:cNvPr>
          <p:cNvSpPr>
            <a:spLocks noGrp="1"/>
          </p:cNvSpPr>
          <p:nvPr>
            <p:ph type="body" sz="quarter" idx="16"/>
          </p:nvPr>
        </p:nvSpPr>
        <p:spPr>
          <a:xfrm>
            <a:off x="1053547" y="319152"/>
            <a:ext cx="10873410" cy="501979"/>
          </a:xfrm>
        </p:spPr>
        <p:txBody>
          <a:bodyPr/>
          <a:lstStyle/>
          <a:p>
            <a:r>
              <a:rPr lang="en-US"/>
              <a:t>We are investing £2.5bn into the Youth Guarantee to support young people</a:t>
            </a:r>
          </a:p>
        </p:txBody>
      </p:sp>
      <p:sp>
        <p:nvSpPr>
          <p:cNvPr id="6" name="Rectangle 5">
            <a:extLst>
              <a:ext uri="{FF2B5EF4-FFF2-40B4-BE49-F238E27FC236}">
                <a16:creationId xmlns:a16="http://schemas.microsoft.com/office/drawing/2014/main" id="{A35984B6-92C9-106E-654E-8597F3257A31}"/>
              </a:ext>
            </a:extLst>
          </p:cNvPr>
          <p:cNvSpPr/>
          <p:nvPr/>
        </p:nvSpPr>
        <p:spPr>
          <a:xfrm>
            <a:off x="4960628" y="1461000"/>
            <a:ext cx="3503231" cy="4299720"/>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chemeClr val="tx1"/>
                </a:solidFill>
                <a:latin typeface="Aptos"/>
              </a:rPr>
              <a:t>Increasing skills and experience</a:t>
            </a:r>
          </a:p>
          <a:p>
            <a:pPr marR="0" lvl="0"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a:ln>
                <a:noFill/>
              </a:ln>
              <a:solidFill>
                <a:schemeClr val="tx1"/>
              </a:solidFill>
              <a:effectLst/>
              <a:uLnTx/>
              <a:uFillTx/>
              <a:latin typeface="Aptos" panose="020B0004020202020204" pitchFamily="34" charset="0"/>
              <a:ea typeface="+mn-ea"/>
              <a:cs typeface="+mn-cs"/>
            </a:endParaRPr>
          </a:p>
          <a:p>
            <a:pPr marL="171450" lvl="0" indent="-171450">
              <a:buFont typeface="Arial" panose="020B0604020202020204" pitchFamily="34" charset="0"/>
              <a:buChar char="•"/>
              <a:defRPr/>
            </a:pPr>
            <a:r>
              <a:rPr lang="en-GB" sz="1200" b="1">
                <a:solidFill>
                  <a:schemeClr val="tx1"/>
                </a:solidFill>
                <a:latin typeface="Aptos"/>
              </a:rPr>
              <a:t>Work experience (GB) – </a:t>
            </a:r>
            <a:r>
              <a:rPr lang="en-GB" sz="1200">
                <a:solidFill>
                  <a:schemeClr val="tx1"/>
                </a:solidFill>
                <a:latin typeface="Aptos"/>
              </a:rPr>
              <a:t>150,000 additional Work Experience placements</a:t>
            </a:r>
          </a:p>
          <a:p>
            <a:pPr marR="0" lvl="0" defTabSz="914400" rtl="0" eaLnBrk="1" fontAlgn="auto" latinLnBrk="0" hangingPunct="1">
              <a:lnSpc>
                <a:spcPct val="100000"/>
              </a:lnSpc>
              <a:spcBef>
                <a:spcPts val="0"/>
              </a:spcBef>
              <a:spcAft>
                <a:spcPts val="0"/>
              </a:spcAft>
              <a:buClrTx/>
              <a:buSzTx/>
              <a:tabLst/>
              <a:defRPr/>
            </a:pPr>
            <a:endParaRPr lang="en-GB" sz="120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a:rPr>
              <a:t>Sector-based training (Eng + Sc) – </a:t>
            </a:r>
            <a:r>
              <a:rPr lang="en-GB" sz="1200">
                <a:solidFill>
                  <a:schemeClr val="tx1"/>
                </a:solidFill>
                <a:latin typeface="Aptos"/>
              </a:rPr>
              <a:t>145,000 additional fully funded training placements</a:t>
            </a:r>
          </a:p>
          <a:p>
            <a:pPr marL="171450" indent="-171450">
              <a:buFont typeface="Arial" panose="020B0604020202020204" pitchFamily="34" charset="0"/>
              <a:buChar char="•"/>
              <a:defRPr/>
            </a:pPr>
            <a:endParaRPr lang="en-GB" sz="1200">
              <a:solidFill>
                <a:schemeClr val="tx1"/>
              </a:solidFill>
              <a:latin typeface="Aptos"/>
            </a:endParaRPr>
          </a:p>
          <a:p>
            <a:pPr marL="171450" indent="-171450">
              <a:buFont typeface="Arial" panose="020B0604020202020204" pitchFamily="34" charset="0"/>
              <a:buChar char="•"/>
              <a:defRPr/>
            </a:pPr>
            <a:r>
              <a:rPr lang="en-GB" sz="1200" b="1">
                <a:solidFill>
                  <a:schemeClr val="tx1"/>
                </a:solidFill>
                <a:latin typeface="Aptos" panose="020B0004020202020204" pitchFamily="34" charset="0"/>
              </a:rPr>
              <a:t>Flexible Apprenticeships (Eng) </a:t>
            </a:r>
            <a:r>
              <a:rPr lang="en-GB" sz="1200" b="1">
                <a:solidFill>
                  <a:srgbClr val="FF0000"/>
                </a:solidFill>
              </a:rPr>
              <a:t>EXPANDED/NEW</a:t>
            </a:r>
            <a:r>
              <a:rPr lang="en-GB" sz="1200" b="1">
                <a:solidFill>
                  <a:schemeClr val="tx1"/>
                </a:solidFill>
                <a:latin typeface="Aptos" panose="020B0004020202020204" pitchFamily="34" charset="0"/>
              </a:rPr>
              <a:t>  – </a:t>
            </a:r>
            <a:r>
              <a:rPr lang="en-GB" sz="1200">
                <a:solidFill>
                  <a:schemeClr val="tx1"/>
                </a:solidFill>
                <a:latin typeface="Aptos" panose="020B0004020202020204" pitchFamily="34" charset="0"/>
              </a:rPr>
              <a:t> fully funded training for non-levy payers recruiting 16-24s from Aug and £2k hiring payments from Oct 26</a:t>
            </a:r>
          </a:p>
          <a:p>
            <a:pPr>
              <a:defRPr/>
            </a:pPr>
            <a:endParaRPr lang="en-GB" sz="120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panose="020B0004020202020204" pitchFamily="34" charset="0"/>
              </a:rPr>
              <a:t>Foundation apprenticeships for 16-21s (Eng) </a:t>
            </a:r>
            <a:r>
              <a:rPr lang="en-GB" sz="1200" b="1">
                <a:solidFill>
                  <a:srgbClr val="FF0000"/>
                </a:solidFill>
                <a:latin typeface="Aptos"/>
              </a:rPr>
              <a:t>EXPANDED </a:t>
            </a:r>
            <a:r>
              <a:rPr lang="en-GB" sz="1200" b="1">
                <a:solidFill>
                  <a:schemeClr val="tx1"/>
                </a:solidFill>
                <a:latin typeface="Aptos" panose="020B0004020202020204" pitchFamily="34" charset="0"/>
              </a:rPr>
              <a:t>– </a:t>
            </a:r>
            <a:r>
              <a:rPr lang="en-GB" sz="1200">
                <a:solidFill>
                  <a:schemeClr val="tx1"/>
                </a:solidFill>
                <a:latin typeface="Aptos" panose="020B0004020202020204" pitchFamily="34" charset="0"/>
              </a:rPr>
              <a:t>entry-level, paid jobs with training –now inc. retail &amp; hospitality + £2k hiring grants</a:t>
            </a:r>
          </a:p>
          <a:p>
            <a:pPr marL="171450" indent="-171450">
              <a:buFont typeface="Arial" panose="020B0604020202020204" pitchFamily="34" charset="0"/>
              <a:buChar char="•"/>
              <a:defRPr/>
            </a:pPr>
            <a:endParaRPr lang="en-GB" sz="1200">
              <a:solidFill>
                <a:schemeClr val="tx1"/>
              </a:solidFill>
              <a:latin typeface="Aptos" panose="020B0004020202020204" pitchFamily="34" charset="0"/>
            </a:endParaRPr>
          </a:p>
          <a:p>
            <a:pPr>
              <a:defRPr/>
            </a:pPr>
            <a:endParaRPr lang="en-GB" sz="1200">
              <a:solidFill>
                <a:schemeClr val="tx1"/>
              </a:solidFill>
              <a:latin typeface="Aptos" panose="020B0004020202020204" pitchFamily="34" charset="0"/>
            </a:endParaRPr>
          </a:p>
        </p:txBody>
      </p:sp>
      <p:sp>
        <p:nvSpPr>
          <p:cNvPr id="7" name="Rectangle 6">
            <a:extLst>
              <a:ext uri="{FF2B5EF4-FFF2-40B4-BE49-F238E27FC236}">
                <a16:creationId xmlns:a16="http://schemas.microsoft.com/office/drawing/2014/main" id="{6011737F-4F66-98ED-6A91-05A0DA24B812}"/>
              </a:ext>
            </a:extLst>
          </p:cNvPr>
          <p:cNvSpPr/>
          <p:nvPr/>
        </p:nvSpPr>
        <p:spPr>
          <a:xfrm>
            <a:off x="1450379" y="1460920"/>
            <a:ext cx="3342009" cy="4299800"/>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nchorCtr="1"/>
          <a:lstStyle/>
          <a:p>
            <a:pPr lvl="0">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r>
              <a:rPr lang="en-GB" sz="1300" b="1">
                <a:solidFill>
                  <a:schemeClr val="tx1"/>
                </a:solidFill>
                <a:latin typeface="Aptos"/>
              </a:rPr>
              <a:t>Providing the right support</a:t>
            </a:r>
          </a:p>
          <a:p>
            <a:pPr lvl="0" algn="ctr">
              <a:defRPr/>
            </a:pPr>
            <a:endParaRPr lang="en-GB" sz="1200" i="1">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a:rPr>
              <a:t>Youth Hubs (GB) – </a:t>
            </a:r>
            <a:r>
              <a:rPr lang="en-GB" sz="1200">
                <a:solidFill>
                  <a:schemeClr val="tx1"/>
                </a:solidFill>
                <a:latin typeface="Aptos"/>
              </a:rPr>
              <a:t>Over 100 Hubs, increasing to over 360 across GB for all 16-24s – co-located services inc. mental health</a:t>
            </a:r>
            <a:endParaRPr lang="en-GB" sz="1200" b="1">
              <a:solidFill>
                <a:schemeClr val="tx1"/>
              </a:solidFill>
              <a:latin typeface="Aptos"/>
            </a:endParaRPr>
          </a:p>
          <a:p>
            <a:pPr lvl="0">
              <a:defRPr/>
            </a:pPr>
            <a:endParaRPr lang="en-GB" sz="1200" b="1">
              <a:solidFill>
                <a:schemeClr val="tx1"/>
              </a:solidFill>
              <a:latin typeface="Aptos"/>
            </a:endParaRPr>
          </a:p>
          <a:p>
            <a:pPr marL="171450" lvl="0" indent="-171450">
              <a:buFont typeface="Arial" panose="020B0604020202020204" pitchFamily="34" charset="0"/>
              <a:buChar char="•"/>
              <a:defRPr/>
            </a:pPr>
            <a:r>
              <a:rPr lang="en-GB" sz="1200" b="1">
                <a:solidFill>
                  <a:schemeClr val="tx1"/>
                </a:solidFill>
                <a:latin typeface="Aptos"/>
              </a:rPr>
              <a:t>Youth Guarantee  Journey and Gateway (GB) – </a:t>
            </a:r>
            <a:r>
              <a:rPr lang="en-GB" sz="1200">
                <a:solidFill>
                  <a:schemeClr val="tx1"/>
                </a:solidFill>
                <a:latin typeface="Aptos"/>
              </a:rPr>
              <a:t>Expanded, tailored support for young people 16-24 on UC looking for work</a:t>
            </a:r>
            <a:endParaRPr lang="en-GB" sz="1200" b="1">
              <a:solidFill>
                <a:schemeClr val="tx1"/>
              </a:solidFill>
              <a:latin typeface="Aptos"/>
            </a:endParaRPr>
          </a:p>
          <a:p>
            <a:pPr lvl="0">
              <a:defRPr/>
            </a:pPr>
            <a:endParaRPr lang="en-GB" sz="1200">
              <a:solidFill>
                <a:schemeClr val="tx1"/>
              </a:solidFill>
              <a:latin typeface="Aptos"/>
            </a:endParaRPr>
          </a:p>
          <a:p>
            <a:pPr marL="171450" indent="-171450">
              <a:buFont typeface="Arial" panose="020B0604020202020204" pitchFamily="34" charset="0"/>
              <a:buChar char="•"/>
              <a:defRPr/>
            </a:pPr>
            <a:r>
              <a:rPr lang="en-GB" sz="1200" b="1">
                <a:solidFill>
                  <a:schemeClr val="tx1"/>
                </a:solidFill>
                <a:latin typeface="Aptos"/>
              </a:rPr>
              <a:t>Trailblazers (Eng) – </a:t>
            </a:r>
            <a:r>
              <a:rPr lang="en-GB" sz="1200">
                <a:solidFill>
                  <a:schemeClr val="tx1"/>
                </a:solidFill>
                <a:latin typeface="Aptos"/>
              </a:rPr>
              <a:t>8 Mayoral Areas testing local leadership, accountability and support</a:t>
            </a:r>
          </a:p>
          <a:p>
            <a:pPr marL="171450" indent="-171450">
              <a:buFont typeface="Arial" panose="020B0604020202020204" pitchFamily="34" charset="0"/>
              <a:buChar char="•"/>
              <a:defRPr/>
            </a:pPr>
            <a:endParaRPr lang="en-GB" sz="1200">
              <a:solidFill>
                <a:schemeClr val="tx1"/>
              </a:solidFill>
              <a:latin typeface="Aptos"/>
            </a:endParaRPr>
          </a:p>
          <a:p>
            <a:pPr marL="171450" indent="-171450">
              <a:buFont typeface="Arial" panose="020B0604020202020204" pitchFamily="34" charset="0"/>
              <a:buChar cha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p:txBody>
      </p:sp>
      <p:sp>
        <p:nvSpPr>
          <p:cNvPr id="8" name="Rectangle 7">
            <a:extLst>
              <a:ext uri="{FF2B5EF4-FFF2-40B4-BE49-F238E27FC236}">
                <a16:creationId xmlns:a16="http://schemas.microsoft.com/office/drawing/2014/main" id="{52CF55EB-6B3F-C5A2-5C48-97EF64823468}"/>
              </a:ext>
            </a:extLst>
          </p:cNvPr>
          <p:cNvSpPr/>
          <p:nvPr/>
        </p:nvSpPr>
        <p:spPr>
          <a:xfrm>
            <a:off x="383451" y="1455604"/>
            <a:ext cx="978931" cy="429972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TextBox 9">
            <a:extLst>
              <a:ext uri="{FF2B5EF4-FFF2-40B4-BE49-F238E27FC236}">
                <a16:creationId xmlns:a16="http://schemas.microsoft.com/office/drawing/2014/main" id="{AC6F035B-F466-97E0-DA90-557D48230046}"/>
              </a:ext>
            </a:extLst>
          </p:cNvPr>
          <p:cNvSpPr txBox="1"/>
          <p:nvPr/>
        </p:nvSpPr>
        <p:spPr>
          <a:xfrm>
            <a:off x="350239" y="3441323"/>
            <a:ext cx="1040244" cy="492443"/>
          </a:xfrm>
          <a:prstGeom prst="rect">
            <a:avLst/>
          </a:prstGeom>
          <a:noFill/>
        </p:spPr>
        <p:txBody>
          <a:bodyPr wrap="square" lIns="91440" tIns="45720" rIns="91440" bIns="45720" anchor="t">
            <a:spAutoFit/>
          </a:bodyPr>
          <a:lstStyle/>
          <a:p>
            <a:pPr algn="ctr">
              <a:defRPr/>
            </a:pPr>
            <a:r>
              <a:rPr lang="en-GB" sz="1300" b="1">
                <a:solidFill>
                  <a:prstClr val="black"/>
                </a:solidFill>
                <a:latin typeface="Aptos Display"/>
              </a:rPr>
              <a:t>Policy </a:t>
            </a:r>
          </a:p>
          <a:p>
            <a:pPr algn="ctr">
              <a:defRPr/>
            </a:pPr>
            <a:r>
              <a:rPr lang="en-GB" sz="1300" b="1">
                <a:solidFill>
                  <a:prstClr val="black"/>
                </a:solidFill>
                <a:latin typeface="Aptos Display"/>
              </a:rPr>
              <a:t>Response</a:t>
            </a:r>
            <a:endParaRPr lang="en-GB" sz="1300" b="1" i="0" u="none" strike="noStrike" kern="1200" cap="none" spc="0" normalizeH="0" baseline="0" noProof="0">
              <a:ln>
                <a:noFill/>
              </a:ln>
              <a:solidFill>
                <a:prstClr val="black"/>
              </a:solidFill>
              <a:effectLst/>
              <a:uLnTx/>
              <a:uFillTx/>
              <a:latin typeface="Aptos Display"/>
            </a:endParaRPr>
          </a:p>
        </p:txBody>
      </p:sp>
      <p:sp>
        <p:nvSpPr>
          <p:cNvPr id="11" name="Rectangle 10">
            <a:extLst>
              <a:ext uri="{FF2B5EF4-FFF2-40B4-BE49-F238E27FC236}">
                <a16:creationId xmlns:a16="http://schemas.microsoft.com/office/drawing/2014/main" id="{0B33BF2A-422C-A233-E24C-5A9EE3B1CA87}"/>
              </a:ext>
            </a:extLst>
          </p:cNvPr>
          <p:cNvSpPr/>
          <p:nvPr/>
        </p:nvSpPr>
        <p:spPr>
          <a:xfrm>
            <a:off x="8632100" y="1455603"/>
            <a:ext cx="3430005" cy="4305117"/>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nchorCtr="1"/>
          <a:lstStyle/>
          <a:p>
            <a:pPr lvl="0" algn="ctr">
              <a:defRPr/>
            </a:pPr>
            <a:endParaRPr lang="en-GB" sz="1200" b="1">
              <a:solidFill>
                <a:schemeClr val="tx1"/>
              </a:solidFill>
              <a:latin typeface="Aptos" panose="020B0004020202020204" pitchFamily="34" charset="0"/>
            </a:endParaRPr>
          </a:p>
          <a:p>
            <a:pPr lvl="0" algn="ctr">
              <a:defRPr/>
            </a:pPr>
            <a:endParaRPr lang="en-GB" sz="1200" b="1">
              <a:solidFill>
                <a:schemeClr val="tx1"/>
              </a:solidFill>
              <a:latin typeface="Aptos" panose="020B0004020202020204" pitchFamily="34" charset="0"/>
            </a:endParaRPr>
          </a:p>
          <a:p>
            <a:pPr lvl="0" algn="ctr">
              <a:defRPr/>
            </a:pPr>
            <a:r>
              <a:rPr lang="en-GB" sz="1300" b="1">
                <a:solidFill>
                  <a:schemeClr val="tx1"/>
                </a:solidFill>
                <a:latin typeface="Aptos" panose="020B0004020202020204" pitchFamily="34" charset="0"/>
              </a:rPr>
              <a:t>Delivering financial support to employers</a:t>
            </a:r>
            <a:endParaRPr lang="en-GB" sz="1200" b="1">
              <a:solidFill>
                <a:schemeClr val="tx1"/>
              </a:solidFill>
              <a:latin typeface="Aptos" panose="020B00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lang="en-GB" sz="1200" b="1">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a:rPr>
              <a:t>Youth Jobs Grant (GB) </a:t>
            </a:r>
            <a:r>
              <a:rPr lang="en-GB" sz="1200" b="1">
                <a:solidFill>
                  <a:srgbClr val="FF0000"/>
                </a:solidFill>
                <a:latin typeface="Aptos"/>
              </a:rPr>
              <a:t>NEW </a:t>
            </a:r>
            <a:r>
              <a:rPr lang="en-GB" sz="1200" b="1">
                <a:solidFill>
                  <a:schemeClr val="tx1"/>
                </a:solidFill>
                <a:latin typeface="Aptos"/>
              </a:rPr>
              <a:t>– </a:t>
            </a:r>
            <a:r>
              <a:rPr lang="en-GB" sz="1200">
                <a:solidFill>
                  <a:schemeClr val="tx1"/>
                </a:solidFill>
                <a:latin typeface="Aptos"/>
              </a:rPr>
              <a:t>£3k payment for employers who recruit 18–24 year olds who have been on UC and out of work for more than 6 months - delivered from June 26</a:t>
            </a:r>
          </a:p>
          <a:p>
            <a:pPr>
              <a:defRPr/>
            </a:pPr>
            <a:endParaRPr lang="en-GB" sz="120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a:rPr>
              <a:t>Jobs Guarantee for 18-24s (GB) </a:t>
            </a:r>
            <a:r>
              <a:rPr lang="en-GB" sz="1200" b="1">
                <a:solidFill>
                  <a:srgbClr val="FF0000"/>
                </a:solidFill>
                <a:latin typeface="Aptos"/>
              </a:rPr>
              <a:t>EXPANDED</a:t>
            </a:r>
            <a:r>
              <a:rPr lang="en-GB" sz="1200" b="1">
                <a:solidFill>
                  <a:schemeClr val="tx1"/>
                </a:solidFill>
                <a:latin typeface="Aptos"/>
              </a:rPr>
              <a:t> – </a:t>
            </a:r>
            <a:r>
              <a:rPr lang="en-GB" sz="1200">
                <a:solidFill>
                  <a:schemeClr val="tx1"/>
                </a:solidFill>
                <a:latin typeface="Aptos"/>
              </a:rPr>
              <a:t>Fully subsidised six-month paid jobs for young people aged 18–24 who have been on Universal Credit and looking for work for </a:t>
            </a:r>
            <a:r>
              <a:rPr lang="en-GB" sz="1200" b="1">
                <a:solidFill>
                  <a:schemeClr val="tx1"/>
                </a:solidFill>
                <a:latin typeface="Aptos"/>
              </a:rPr>
              <a:t>18 months, </a:t>
            </a:r>
            <a:r>
              <a:rPr lang="en-GB" sz="1200">
                <a:solidFill>
                  <a:schemeClr val="tx1"/>
                </a:solidFill>
                <a:latin typeface="Aptos"/>
              </a:rPr>
              <a:t>with national rollout from Autumn 26</a:t>
            </a:r>
            <a:endParaRPr lang="en-GB" sz="1200">
              <a:solidFill>
                <a:schemeClr val="tx1"/>
              </a:solidFill>
              <a:latin typeface="Aptos" panose="020B00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lang="en-GB" sz="1200" b="1">
              <a:solidFill>
                <a:schemeClr val="tx1"/>
              </a:solidFill>
              <a:highlight>
                <a:srgbClr val="FFFF00"/>
              </a:highlight>
              <a:latin typeface="Aptos" panose="020B00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chemeClr val="tx1"/>
                </a:solidFill>
                <a:latin typeface="Aptos" panose="020B0004020202020204" pitchFamily="34" charset="0"/>
              </a:rPr>
              <a:t>Employer NICs relief (GB) – </a:t>
            </a:r>
            <a:r>
              <a:rPr lang="en-GB" sz="1200">
                <a:solidFill>
                  <a:schemeClr val="tx1"/>
                </a:solidFill>
                <a:latin typeface="Aptos" panose="020B0004020202020204" pitchFamily="34" charset="0"/>
              </a:rPr>
              <a:t>Zero employer NICs for employees under 21 and apprentices under 25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chemeClr val="tx1"/>
              </a:solidFill>
              <a:latin typeface="Aptos" panose="020B0004020202020204" pitchFamily="34" charset="0"/>
            </a:endParaRPr>
          </a:p>
        </p:txBody>
      </p:sp>
      <p:sp>
        <p:nvSpPr>
          <p:cNvPr id="12" name="Rectangle 11">
            <a:extLst>
              <a:ext uri="{FF2B5EF4-FFF2-40B4-BE49-F238E27FC236}">
                <a16:creationId xmlns:a16="http://schemas.microsoft.com/office/drawing/2014/main" id="{8D166464-6BC9-9AAD-9589-D8FF9E776259}"/>
              </a:ext>
            </a:extLst>
          </p:cNvPr>
          <p:cNvSpPr/>
          <p:nvPr/>
        </p:nvSpPr>
        <p:spPr>
          <a:xfrm>
            <a:off x="1463433" y="5859345"/>
            <a:ext cx="3315672" cy="583138"/>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ptos" panose="020B0004020202020204" pitchFamily="34" charset="0"/>
              </a:rPr>
              <a:t>GB-wide integrated services and support networks</a:t>
            </a: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 name="Rectangle 12">
            <a:extLst>
              <a:ext uri="{FF2B5EF4-FFF2-40B4-BE49-F238E27FC236}">
                <a16:creationId xmlns:a16="http://schemas.microsoft.com/office/drawing/2014/main" id="{EA9859E9-574E-40E3-15A1-3C4476AEC5C4}"/>
              </a:ext>
            </a:extLst>
          </p:cNvPr>
          <p:cNvSpPr/>
          <p:nvPr/>
        </p:nvSpPr>
        <p:spPr>
          <a:xfrm>
            <a:off x="8584348" y="5859345"/>
            <a:ext cx="3315672" cy="556137"/>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rPr>
              <a:t>Increase youth employment and reduce business costs </a:t>
            </a:r>
          </a:p>
        </p:txBody>
      </p:sp>
      <p:sp>
        <p:nvSpPr>
          <p:cNvPr id="14" name="Rectangle 13">
            <a:extLst>
              <a:ext uri="{FF2B5EF4-FFF2-40B4-BE49-F238E27FC236}">
                <a16:creationId xmlns:a16="http://schemas.microsoft.com/office/drawing/2014/main" id="{A03A03D1-098C-563A-6E22-0929CA2A55E7}"/>
              </a:ext>
            </a:extLst>
          </p:cNvPr>
          <p:cNvSpPr/>
          <p:nvPr/>
        </p:nvSpPr>
        <p:spPr>
          <a:xfrm>
            <a:off x="4947347" y="5864266"/>
            <a:ext cx="3503230" cy="583139"/>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rPr>
              <a:t>More cross-sector opportunities to upskill and gain experience and reverse declining apprenticeships uptake by under 24s</a:t>
            </a:r>
          </a:p>
        </p:txBody>
      </p:sp>
      <p:pic>
        <p:nvPicPr>
          <p:cNvPr id="15" name="Graphic 14" descr="Social network outline">
            <a:extLst>
              <a:ext uri="{FF2B5EF4-FFF2-40B4-BE49-F238E27FC236}">
                <a16:creationId xmlns:a16="http://schemas.microsoft.com/office/drawing/2014/main" id="{0461D30C-EBA1-AD8F-CD62-B352944F93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93712" y="1577146"/>
            <a:ext cx="755638" cy="755638"/>
          </a:xfrm>
          <a:prstGeom prst="rect">
            <a:avLst/>
          </a:prstGeom>
        </p:spPr>
      </p:pic>
      <p:pic>
        <p:nvPicPr>
          <p:cNvPr id="16" name="Graphic 15" descr="Boardroom outline">
            <a:extLst>
              <a:ext uri="{FF2B5EF4-FFF2-40B4-BE49-F238E27FC236}">
                <a16:creationId xmlns:a16="http://schemas.microsoft.com/office/drawing/2014/main" id="{8E4A11D6-A585-DC1C-D163-63B73D37E4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35868" y="1420960"/>
            <a:ext cx="919145" cy="919145"/>
          </a:xfrm>
          <a:prstGeom prst="rect">
            <a:avLst/>
          </a:prstGeom>
        </p:spPr>
      </p:pic>
      <p:pic>
        <p:nvPicPr>
          <p:cNvPr id="17" name="Graphic 16" descr="Classroom outline">
            <a:extLst>
              <a:ext uri="{FF2B5EF4-FFF2-40B4-BE49-F238E27FC236}">
                <a16:creationId xmlns:a16="http://schemas.microsoft.com/office/drawing/2014/main" id="{59E0C82F-8CDE-FB9F-48BE-480E61701E6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62521" y="1600690"/>
            <a:ext cx="767738" cy="767738"/>
          </a:xfrm>
          <a:prstGeom prst="rect">
            <a:avLst/>
          </a:prstGeom>
        </p:spPr>
      </p:pic>
      <p:sp>
        <p:nvSpPr>
          <p:cNvPr id="18" name="Rectangle 17">
            <a:extLst>
              <a:ext uri="{FF2B5EF4-FFF2-40B4-BE49-F238E27FC236}">
                <a16:creationId xmlns:a16="http://schemas.microsoft.com/office/drawing/2014/main" id="{9D84A0C2-6BFA-255E-8744-A47E37671A9D}"/>
              </a:ext>
            </a:extLst>
          </p:cNvPr>
          <p:cNvSpPr/>
          <p:nvPr/>
        </p:nvSpPr>
        <p:spPr>
          <a:xfrm>
            <a:off x="370170" y="5835595"/>
            <a:ext cx="978932" cy="57988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19" name="TextBox 18">
            <a:extLst>
              <a:ext uri="{FF2B5EF4-FFF2-40B4-BE49-F238E27FC236}">
                <a16:creationId xmlns:a16="http://schemas.microsoft.com/office/drawing/2014/main" id="{9819E319-4818-C7BC-8A16-E8A86826E06D}"/>
              </a:ext>
            </a:extLst>
          </p:cNvPr>
          <p:cNvSpPr txBox="1"/>
          <p:nvPr/>
        </p:nvSpPr>
        <p:spPr>
          <a:xfrm>
            <a:off x="302487" y="5951236"/>
            <a:ext cx="1129761" cy="292388"/>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ptos Display" panose="02110004020202020204"/>
                <a:ea typeface="+mn-ea"/>
                <a:cs typeface="+mn-cs"/>
              </a:rPr>
              <a:t>Outcomes</a:t>
            </a:r>
          </a:p>
        </p:txBody>
      </p:sp>
      <p:sp>
        <p:nvSpPr>
          <p:cNvPr id="20" name="Rectangle 19">
            <a:extLst>
              <a:ext uri="{FF2B5EF4-FFF2-40B4-BE49-F238E27FC236}">
                <a16:creationId xmlns:a16="http://schemas.microsoft.com/office/drawing/2014/main" id="{A016402D-279D-A52B-779A-A54090892AA1}"/>
              </a:ext>
            </a:extLst>
          </p:cNvPr>
          <p:cNvSpPr/>
          <p:nvPr/>
        </p:nvSpPr>
        <p:spPr>
          <a:xfrm>
            <a:off x="1461830" y="919556"/>
            <a:ext cx="3330558" cy="466780"/>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Get young people the right support, at the right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1" name="Rectangle 20">
            <a:extLst>
              <a:ext uri="{FF2B5EF4-FFF2-40B4-BE49-F238E27FC236}">
                <a16:creationId xmlns:a16="http://schemas.microsoft.com/office/drawing/2014/main" id="{6087F857-376C-77BA-B725-7DA7C5686303}"/>
              </a:ext>
            </a:extLst>
          </p:cNvPr>
          <p:cNvSpPr/>
          <p:nvPr/>
        </p:nvSpPr>
        <p:spPr>
          <a:xfrm>
            <a:off x="8632099" y="919555"/>
            <a:ext cx="3430005" cy="466779"/>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ptos" panose="020B0004020202020204" pitchFamily="34" charset="0"/>
              </a:rPr>
              <a:t>De-risk youth employment for employers</a:t>
            </a:r>
            <a:endPar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endParaRPr>
          </a:p>
        </p:txBody>
      </p:sp>
      <p:sp>
        <p:nvSpPr>
          <p:cNvPr id="22" name="Rectangle 21">
            <a:extLst>
              <a:ext uri="{FF2B5EF4-FFF2-40B4-BE49-F238E27FC236}">
                <a16:creationId xmlns:a16="http://schemas.microsoft.com/office/drawing/2014/main" id="{CA9A66CC-066A-62AF-DACF-7616407283C6}"/>
              </a:ext>
            </a:extLst>
          </p:cNvPr>
          <p:cNvSpPr/>
          <p:nvPr/>
        </p:nvSpPr>
        <p:spPr>
          <a:xfrm>
            <a:off x="4960628" y="919556"/>
            <a:ext cx="3503231" cy="456524"/>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GB" sz="1100">
                <a:solidFill>
                  <a:prstClr val="black"/>
                </a:solidFill>
                <a:latin typeface="Aptos" panose="020B0004020202020204" pitchFamily="34" charset="0"/>
              </a:rPr>
              <a:t>Funding training, work experience and apprenticeships so young people can gain skills employers need</a:t>
            </a:r>
          </a:p>
        </p:txBody>
      </p:sp>
      <p:sp>
        <p:nvSpPr>
          <p:cNvPr id="23" name="Rectangle 22">
            <a:extLst>
              <a:ext uri="{FF2B5EF4-FFF2-40B4-BE49-F238E27FC236}">
                <a16:creationId xmlns:a16="http://schemas.microsoft.com/office/drawing/2014/main" id="{DBA969E8-FC03-DEF6-089B-20F5B7D55AF3}"/>
              </a:ext>
            </a:extLst>
          </p:cNvPr>
          <p:cNvSpPr/>
          <p:nvPr/>
        </p:nvSpPr>
        <p:spPr>
          <a:xfrm>
            <a:off x="383452" y="919556"/>
            <a:ext cx="978932" cy="4667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TextBox 23">
            <a:extLst>
              <a:ext uri="{FF2B5EF4-FFF2-40B4-BE49-F238E27FC236}">
                <a16:creationId xmlns:a16="http://schemas.microsoft.com/office/drawing/2014/main" id="{B07BA9BA-0458-EA22-8F49-DEDB46557974}"/>
              </a:ext>
            </a:extLst>
          </p:cNvPr>
          <p:cNvSpPr txBox="1"/>
          <p:nvPr/>
        </p:nvSpPr>
        <p:spPr>
          <a:xfrm>
            <a:off x="302487" y="1006751"/>
            <a:ext cx="1129761" cy="292388"/>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ptos Display" panose="02110004020202020204"/>
                <a:ea typeface="+mn-ea"/>
                <a:cs typeface="+mn-cs"/>
              </a:rPr>
              <a:t>Objective</a:t>
            </a:r>
          </a:p>
        </p:txBody>
      </p:sp>
      <p:sp>
        <p:nvSpPr>
          <p:cNvPr id="26" name="TextBox 25">
            <a:extLst>
              <a:ext uri="{FF2B5EF4-FFF2-40B4-BE49-F238E27FC236}">
                <a16:creationId xmlns:a16="http://schemas.microsoft.com/office/drawing/2014/main" id="{00A7E962-049F-92C9-8AAB-F5373AB9C8C3}"/>
              </a:ext>
            </a:extLst>
          </p:cNvPr>
          <p:cNvSpPr txBox="1"/>
          <p:nvPr/>
        </p:nvSpPr>
        <p:spPr>
          <a:xfrm>
            <a:off x="4321670" y="6538848"/>
            <a:ext cx="4128907" cy="307777"/>
          </a:xfrm>
          <a:prstGeom prst="rect">
            <a:avLst/>
          </a:prstGeom>
          <a:solidFill>
            <a:schemeClr val="bg1">
              <a:lumMod val="95000"/>
            </a:schemeClr>
          </a:solidFill>
        </p:spPr>
        <p:txBody>
          <a:bodyPr wrap="square">
            <a:spAutoFit/>
          </a:bodyPr>
          <a:lstStyle/>
          <a:p>
            <a:r>
              <a:rPr lang="en-GB" sz="1400" b="1" kern="0"/>
              <a:t>Employer queries: </a:t>
            </a:r>
            <a:r>
              <a:rPr lang="en-GB" sz="1400" b="1" kern="0">
                <a:hlinkClick r:id="rId5"/>
              </a:rPr>
              <a:t>business.gov.uk/recruit</a:t>
            </a:r>
            <a:r>
              <a:rPr lang="en-GB" sz="1400" b="1" kern="0"/>
              <a:t> </a:t>
            </a:r>
            <a:endParaRPr lang="en-GB" sz="1400"/>
          </a:p>
        </p:txBody>
      </p:sp>
    </p:spTree>
    <p:extLst>
      <p:ext uri="{BB962C8B-B14F-4D97-AF65-F5344CB8AC3E}">
        <p14:creationId xmlns:p14="http://schemas.microsoft.com/office/powerpoint/2010/main" val="153897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EF0511-2F9B-0E91-3970-227203D71CF0}"/>
              </a:ext>
            </a:extLst>
          </p:cNvPr>
          <p:cNvPicPr>
            <a:picLocks noChangeAspect="1"/>
          </p:cNvPicPr>
          <p:nvPr/>
        </p:nvPicPr>
        <p:blipFill>
          <a:blip r:embed="rId2">
            <a:alphaModFix amt="86000"/>
          </a:blip>
          <a:srcRect l="-2" r="34043"/>
          <a:stretch>
            <a:fillRect/>
          </a:stretch>
        </p:blipFill>
        <p:spPr>
          <a:xfrm>
            <a:off x="9939341" y="0"/>
            <a:ext cx="2268000" cy="6858000"/>
          </a:xfrm>
          <a:prstGeom prst="rect">
            <a:avLst/>
          </a:prstGeom>
        </p:spPr>
      </p:pic>
      <p:sp>
        <p:nvSpPr>
          <p:cNvPr id="7" name="Title 1">
            <a:extLst>
              <a:ext uri="{FF2B5EF4-FFF2-40B4-BE49-F238E27FC236}">
                <a16:creationId xmlns:a16="http://schemas.microsoft.com/office/drawing/2014/main" id="{D29F9A67-7205-9E85-5D68-7B12B7D8B9B3}"/>
              </a:ext>
            </a:extLst>
          </p:cNvPr>
          <p:cNvSpPr txBox="1">
            <a:spLocks/>
          </p:cNvSpPr>
          <p:nvPr/>
        </p:nvSpPr>
        <p:spPr>
          <a:xfrm>
            <a:off x="492676" y="96051"/>
            <a:ext cx="9406990" cy="647741"/>
          </a:xfrm>
          <a:prstGeom prst="rect">
            <a:avLst/>
          </a:prstGeom>
        </p:spPr>
        <p:txBody>
          <a:bodyP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lnSpc>
                <a:spcPct val="100000"/>
              </a:lnSpc>
            </a:pPr>
            <a:r>
              <a:rPr lang="en-US" sz="3200" b="1">
                <a:solidFill>
                  <a:srgbClr val="001540"/>
                </a:solidFill>
                <a:latin typeface="Aptos Narrow" panose="020B0004020202020204" pitchFamily="34" charset="0"/>
                <a:ea typeface="Helvetica Neue Condensed" panose="02000503000000020004" pitchFamily="2" charset="0"/>
                <a:cs typeface="Helvetica Neue Condensed" panose="02000503000000020004" pitchFamily="2" charset="0"/>
              </a:rPr>
              <a:t>How we can support you to deliver opportunities?</a:t>
            </a:r>
            <a:endParaRPr lang="en-US" sz="3200">
              <a:solidFill>
                <a:srgbClr val="001540"/>
              </a:solidFill>
              <a:latin typeface="Aptos Narrow" panose="020B0004020202020204" pitchFamily="34" charset="0"/>
              <a:ea typeface="Helvetica Neue Condensed" panose="02000503000000020004" pitchFamily="2" charset="0"/>
              <a:cs typeface="Helvetica Neue Condensed" panose="02000503000000020004" pitchFamily="2" charset="0"/>
            </a:endParaRPr>
          </a:p>
        </p:txBody>
      </p:sp>
      <p:sp>
        <p:nvSpPr>
          <p:cNvPr id="2" name="TextBox 1">
            <a:extLst>
              <a:ext uri="{FF2B5EF4-FFF2-40B4-BE49-F238E27FC236}">
                <a16:creationId xmlns:a16="http://schemas.microsoft.com/office/drawing/2014/main" id="{CCA4661A-B863-7360-5741-512FF9FD7A79}"/>
              </a:ext>
            </a:extLst>
          </p:cNvPr>
          <p:cNvSpPr txBox="1"/>
          <p:nvPr/>
        </p:nvSpPr>
        <p:spPr>
          <a:xfrm>
            <a:off x="395291" y="6353752"/>
            <a:ext cx="9544050" cy="344002"/>
          </a:xfrm>
          <a:prstGeom prst="rect">
            <a:avLst/>
          </a:prstGeom>
          <a:solidFill>
            <a:schemeClr val="bg1">
              <a:lumMod val="95000"/>
            </a:schemeClr>
          </a:solidFill>
        </p:spPr>
        <p:txBody>
          <a:bodyPr wrap="square" lIns="91440" tIns="45720" rIns="91440" bIns="45720" anchor="t">
            <a:spAutoFit/>
          </a:bodyPr>
          <a:lstStyle/>
          <a:p>
            <a:pPr algn="ctr">
              <a:defRPr/>
            </a:pPr>
            <a:r>
              <a:rPr lang="en-GB" sz="1600" b="1" kern="0">
                <a:hlinkClick r:id="rId3"/>
              </a:rPr>
              <a:t>Go to business.gov.uk/recruit</a:t>
            </a:r>
            <a:r>
              <a:rPr lang="en-GB" sz="1600" b="1" kern="0"/>
              <a:t> and complete the sign-up form to get a DWP Youth Guarantee contact</a:t>
            </a:r>
            <a:endParaRPr kumimoji="0" lang="en-GB" sz="1600" b="1" i="0" u="none" strike="noStrike" kern="1200" cap="none" spc="0" normalizeH="0" baseline="0" noProof="0">
              <a:ln>
                <a:noFill/>
              </a:ln>
              <a:solidFill>
                <a:srgbClr val="00C0B5"/>
              </a:solidFill>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7A4303C3-3585-1C4A-5EA2-862DD38217FB}"/>
              </a:ext>
            </a:extLst>
          </p:cNvPr>
          <p:cNvGraphicFramePr>
            <a:graphicFrameLocks noGrp="1"/>
          </p:cNvGraphicFramePr>
          <p:nvPr>
            <p:extLst>
              <p:ext uri="{D42A27DB-BD31-4B8C-83A1-F6EECF244321}">
                <p14:modId xmlns:p14="http://schemas.microsoft.com/office/powerpoint/2010/main" val="168493153"/>
              </p:ext>
            </p:extLst>
          </p:nvPr>
        </p:nvGraphicFramePr>
        <p:xfrm>
          <a:off x="422809" y="767302"/>
          <a:ext cx="9406991" cy="5480401"/>
        </p:xfrm>
        <a:graphic>
          <a:graphicData uri="http://schemas.openxmlformats.org/drawingml/2006/table">
            <a:tbl>
              <a:tblPr firstRow="1" bandRow="1">
                <a:tableStyleId>{5C22544A-7EE6-4342-B048-85BDC9FD1C3A}</a:tableStyleId>
              </a:tblPr>
              <a:tblGrid>
                <a:gridCol w="1855211">
                  <a:extLst>
                    <a:ext uri="{9D8B030D-6E8A-4147-A177-3AD203B41FA5}">
                      <a16:colId xmlns:a16="http://schemas.microsoft.com/office/drawing/2014/main" val="1155576399"/>
                    </a:ext>
                  </a:extLst>
                </a:gridCol>
                <a:gridCol w="7551780">
                  <a:extLst>
                    <a:ext uri="{9D8B030D-6E8A-4147-A177-3AD203B41FA5}">
                      <a16:colId xmlns:a16="http://schemas.microsoft.com/office/drawing/2014/main" val="3156932425"/>
                    </a:ext>
                  </a:extLst>
                </a:gridCol>
              </a:tblGrid>
              <a:tr h="352645">
                <a:tc>
                  <a:txBody>
                    <a:bodyPr/>
                    <a:lstStyle/>
                    <a:p>
                      <a:pPr algn="ctr"/>
                      <a:endParaRPr lang="en-GB" sz="1500">
                        <a:latin typeface="Aptos"/>
                      </a:endParaRPr>
                    </a:p>
                  </a:txBody>
                  <a:tcPr>
                    <a:solidFill>
                      <a:schemeClr val="accent1">
                        <a:lumMod val="75000"/>
                      </a:schemeClr>
                    </a:solidFill>
                  </a:tcPr>
                </a:tc>
                <a:tc>
                  <a:txBody>
                    <a:bodyPr/>
                    <a:lstStyle/>
                    <a:p>
                      <a:pPr algn="ctr"/>
                      <a:r>
                        <a:rPr lang="en-GB" sz="1500">
                          <a:latin typeface="Aptos"/>
                        </a:rPr>
                        <a:t>OUR ASK OF STAKEHOLDERS</a:t>
                      </a:r>
                    </a:p>
                  </a:txBody>
                  <a:tcPr>
                    <a:solidFill>
                      <a:schemeClr val="accent1">
                        <a:lumMod val="75000"/>
                      </a:schemeClr>
                    </a:solidFill>
                  </a:tcPr>
                </a:tc>
                <a:extLst>
                  <a:ext uri="{0D108BD9-81ED-4DB2-BD59-A6C34878D82A}">
                    <a16:rowId xmlns:a16="http://schemas.microsoft.com/office/drawing/2014/main" val="1501412316"/>
                  </a:ext>
                </a:extLst>
              </a:tr>
              <a:tr h="845090">
                <a:tc>
                  <a:txBody>
                    <a:bodyPr/>
                    <a:lstStyle/>
                    <a:p>
                      <a:pPr marL="0" indent="0">
                        <a:buFont typeface="Arial" panose="020B0604020202020204" pitchFamily="34" charset="0"/>
                        <a:buNone/>
                      </a:pPr>
                      <a:r>
                        <a:rPr lang="en-GB" sz="1500" b="1">
                          <a:latin typeface="Aptos"/>
                        </a:rPr>
                        <a:t>Deliver support to young people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Connect your </a:t>
                      </a:r>
                      <a:r>
                        <a:rPr lang="en-GB" sz="1500" b="1">
                          <a:latin typeface="Aptos"/>
                        </a:rPr>
                        <a:t>employability</a:t>
                      </a:r>
                      <a:r>
                        <a:rPr lang="en-GB" sz="1500">
                          <a:latin typeface="Aptos"/>
                        </a:rPr>
                        <a:t> </a:t>
                      </a:r>
                      <a:r>
                        <a:rPr lang="en-GB" sz="1500" b="1">
                          <a:latin typeface="Aptos"/>
                        </a:rPr>
                        <a:t>support and mentoring programmes, </a:t>
                      </a:r>
                      <a:r>
                        <a:rPr lang="en-GB" sz="1500" b="0">
                          <a:latin typeface="Aptos"/>
                        </a:rPr>
                        <a:t>particularly</a:t>
                      </a:r>
                      <a:r>
                        <a:rPr lang="en-GB" sz="1500" b="1">
                          <a:latin typeface="Aptos"/>
                        </a:rPr>
                        <a:t> </a:t>
                      </a:r>
                      <a:r>
                        <a:rPr lang="en-GB" sz="1500">
                          <a:latin typeface="Aptos"/>
                        </a:rPr>
                        <a:t>with young people on Universal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Partnering with DWP to </a:t>
                      </a:r>
                      <a:r>
                        <a:rPr lang="en-GB" sz="1500" b="1">
                          <a:latin typeface="Aptos"/>
                        </a:rPr>
                        <a:t>set up a Youth Hub</a:t>
                      </a:r>
                      <a:endParaRPr lang="en-GB" sz="1500">
                        <a:latin typeface="Aptos"/>
                      </a:endParaRPr>
                    </a:p>
                  </a:txBody>
                  <a:tcPr/>
                </a:tc>
                <a:extLst>
                  <a:ext uri="{0D108BD9-81ED-4DB2-BD59-A6C34878D82A}">
                    <a16:rowId xmlns:a16="http://schemas.microsoft.com/office/drawing/2014/main" val="1988069110"/>
                  </a:ext>
                </a:extLst>
              </a:tr>
              <a:tr h="579346">
                <a:tc>
                  <a:txBody>
                    <a:bodyPr/>
                    <a:lstStyle/>
                    <a:p>
                      <a:pPr marL="0" lvl="0" indent="0">
                        <a:buFont typeface="Arial" panose="020B0604020202020204" pitchFamily="34" charset="0"/>
                        <a:buNone/>
                      </a:pPr>
                      <a:r>
                        <a:rPr lang="en-GB" sz="1500" b="1" kern="1200">
                          <a:solidFill>
                            <a:schemeClr val="dk1"/>
                          </a:solidFill>
                          <a:effectLst/>
                          <a:latin typeface="Aptos"/>
                          <a:ea typeface="+mn-ea"/>
                          <a:cs typeface="+mn-cs"/>
                        </a:rPr>
                        <a:t>Help them build up experience</a:t>
                      </a:r>
                    </a:p>
                  </a:txBody>
                  <a:tcPr/>
                </a:tc>
                <a:tc>
                  <a:txBody>
                    <a:bodyPr/>
                    <a:lstStyle/>
                    <a:p>
                      <a:pPr marL="285750" lvl="0" indent="-285750">
                        <a:buFont typeface="Arial" panose="020B0604020202020204" pitchFamily="34" charset="0"/>
                        <a:buChar char="•"/>
                      </a:pPr>
                      <a:r>
                        <a:rPr lang="en-GB" sz="1500" kern="1200">
                          <a:solidFill>
                            <a:schemeClr val="dk1"/>
                          </a:solidFill>
                          <a:effectLst/>
                          <a:latin typeface="Aptos"/>
                          <a:ea typeface="+mn-ea"/>
                          <a:cs typeface="+mn-cs"/>
                        </a:rPr>
                        <a:t>Creating more </a:t>
                      </a:r>
                      <a:r>
                        <a:rPr lang="en-GB" sz="1500" b="1" kern="1200">
                          <a:solidFill>
                            <a:schemeClr val="dk1"/>
                          </a:solidFill>
                          <a:effectLst/>
                          <a:latin typeface="Aptos"/>
                          <a:ea typeface="+mn-ea"/>
                          <a:cs typeface="+mn-cs"/>
                        </a:rPr>
                        <a:t>work experience placements </a:t>
                      </a:r>
                      <a:r>
                        <a:rPr lang="en-GB" sz="1500" kern="1200">
                          <a:solidFill>
                            <a:schemeClr val="dk1"/>
                          </a:solidFill>
                          <a:effectLst/>
                          <a:latin typeface="Aptos"/>
                          <a:ea typeface="+mn-ea"/>
                          <a:cs typeface="+mn-cs"/>
                        </a:rPr>
                        <a:t>for young people, including through the DWP </a:t>
                      </a:r>
                      <a:r>
                        <a:rPr lang="en-GB" sz="1500" u="sng" kern="1200">
                          <a:solidFill>
                            <a:schemeClr val="dk1"/>
                          </a:solidFill>
                          <a:effectLst/>
                          <a:latin typeface="Aptos"/>
                          <a:ea typeface="+mn-ea"/>
                          <a:cs typeface="+mn-cs"/>
                          <a:hlinkClick r:id="rId4"/>
                        </a:rPr>
                        <a:t>work experience</a:t>
                      </a:r>
                      <a:r>
                        <a:rPr lang="en-GB" sz="1500" kern="1200">
                          <a:solidFill>
                            <a:schemeClr val="dk1"/>
                          </a:solidFill>
                          <a:effectLst/>
                          <a:latin typeface="Aptos"/>
                          <a:ea typeface="+mn-ea"/>
                          <a:cs typeface="+mn-cs"/>
                        </a:rPr>
                        <a:t> programme.</a:t>
                      </a:r>
                    </a:p>
                  </a:txBody>
                  <a:tcPr/>
                </a:tc>
                <a:extLst>
                  <a:ext uri="{0D108BD9-81ED-4DB2-BD59-A6C34878D82A}">
                    <a16:rowId xmlns:a16="http://schemas.microsoft.com/office/drawing/2014/main" val="2819724980"/>
                  </a:ext>
                </a:extLst>
              </a:tr>
              <a:tr h="656865">
                <a:tc>
                  <a:txBody>
                    <a:bodyPr/>
                    <a:lstStyle/>
                    <a:p>
                      <a:pPr marL="0" lvl="0" indent="0">
                        <a:buFont typeface="Arial" panose="020B0604020202020204" pitchFamily="34" charset="0"/>
                        <a:buNone/>
                      </a:pPr>
                      <a:r>
                        <a:rPr lang="en-GB" sz="1500" b="1" i="0" kern="1200">
                          <a:solidFill>
                            <a:schemeClr val="dk1"/>
                          </a:solidFill>
                          <a:effectLst/>
                          <a:latin typeface="Aptos"/>
                          <a:ea typeface="+mn-ea"/>
                          <a:cs typeface="+mn-cs"/>
                        </a:rPr>
                        <a:t>Train young people to develop their skills</a:t>
                      </a:r>
                    </a:p>
                  </a:txBody>
                  <a:tcPr/>
                </a:tc>
                <a:tc>
                  <a:txBody>
                    <a:bodyPr/>
                    <a:lstStyle/>
                    <a:p>
                      <a:pPr marL="285750" lvl="0" indent="-285750">
                        <a:buFont typeface="Arial" panose="020B0604020202020204" pitchFamily="34" charset="0"/>
                        <a:buChar char="•"/>
                      </a:pPr>
                      <a:r>
                        <a:rPr lang="en-GB" sz="1500" kern="1200">
                          <a:solidFill>
                            <a:schemeClr val="dk1"/>
                          </a:solidFill>
                          <a:effectLst/>
                          <a:latin typeface="Aptos"/>
                          <a:ea typeface="+mn-ea"/>
                          <a:cs typeface="+mn-cs"/>
                        </a:rPr>
                        <a:t>Creating more </a:t>
                      </a:r>
                      <a:r>
                        <a:rPr lang="en-GB" sz="1500" b="1" kern="1200">
                          <a:solidFill>
                            <a:schemeClr val="dk1"/>
                          </a:solidFill>
                          <a:effectLst/>
                          <a:latin typeface="Aptos"/>
                          <a:ea typeface="+mn-ea"/>
                          <a:cs typeface="+mn-cs"/>
                        </a:rPr>
                        <a:t>training opportunities</a:t>
                      </a:r>
                      <a:r>
                        <a:rPr lang="en-GB" sz="1500" kern="1200">
                          <a:solidFill>
                            <a:schemeClr val="dk1"/>
                          </a:solidFill>
                          <a:effectLst/>
                          <a:latin typeface="Aptos"/>
                          <a:ea typeface="+mn-ea"/>
                          <a:cs typeface="+mn-cs"/>
                        </a:rPr>
                        <a:t>, including through DWP’s </a:t>
                      </a:r>
                      <a:r>
                        <a:rPr lang="en-GB" sz="1500" u="sng" kern="1200">
                          <a:solidFill>
                            <a:schemeClr val="dk1"/>
                          </a:solidFill>
                          <a:effectLst/>
                          <a:latin typeface="Aptos"/>
                          <a:ea typeface="+mn-ea"/>
                          <a:cs typeface="+mn-cs"/>
                          <a:hlinkClick r:id="rId5"/>
                        </a:rPr>
                        <a:t>Sector-Based Work Academy Programmes</a:t>
                      </a:r>
                      <a:r>
                        <a:rPr lang="en-GB" sz="1500" kern="1200">
                          <a:solidFill>
                            <a:schemeClr val="dk1"/>
                          </a:solidFill>
                          <a:effectLst/>
                          <a:latin typeface="Aptos"/>
                          <a:ea typeface="+mn-ea"/>
                          <a:cs typeface="+mn-cs"/>
                        </a:rPr>
                        <a:t>.</a:t>
                      </a:r>
                      <a:endParaRPr lang="en-GB" sz="1500" i="0" kern="1200">
                        <a:solidFill>
                          <a:schemeClr val="dk1"/>
                        </a:solidFill>
                        <a:effectLst/>
                        <a:latin typeface="Aptos"/>
                        <a:ea typeface="+mn-ea"/>
                        <a:cs typeface="+mn-cs"/>
                      </a:endParaRPr>
                    </a:p>
                  </a:txBody>
                  <a:tcPr/>
                </a:tc>
                <a:extLst>
                  <a:ext uri="{0D108BD9-81ED-4DB2-BD59-A6C34878D82A}">
                    <a16:rowId xmlns:a16="http://schemas.microsoft.com/office/drawing/2014/main" val="406635216"/>
                  </a:ext>
                </a:extLst>
              </a:tr>
              <a:tr h="1429648">
                <a:tc>
                  <a:txBody>
                    <a:bodyPr/>
                    <a:lstStyle/>
                    <a:p>
                      <a:pPr marL="0" indent="0">
                        <a:buFont typeface="Arial" panose="020B0604020202020204" pitchFamily="34" charset="0"/>
                        <a:buNone/>
                      </a:pPr>
                      <a:r>
                        <a:rPr lang="en-GB" sz="1500" b="1">
                          <a:latin typeface="Aptos"/>
                        </a:rPr>
                        <a:t>Give them a job or an apprenticeship</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Access </a:t>
                      </a:r>
                      <a:r>
                        <a:rPr lang="en-GB" sz="1500" b="1">
                          <a:latin typeface="Aptos"/>
                        </a:rPr>
                        <a:t>DWP’s employer commitment </a:t>
                      </a:r>
                      <a:r>
                        <a:rPr lang="en-GB" sz="1500">
                          <a:latin typeface="Aptos"/>
                        </a:rPr>
                        <a:t>(support with recruitment, interview space, recruitment events, access to Find a Job, and expert advice from a Recruitment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Recruit more young people into </a:t>
                      </a:r>
                      <a:r>
                        <a:rPr lang="en-GB" sz="1500" b="1">
                          <a:latin typeface="Aptos"/>
                        </a:rPr>
                        <a:t>jobs and apprenticeships </a:t>
                      </a:r>
                      <a:r>
                        <a:rPr lang="en-GB" sz="1500" b="0">
                          <a:latin typeface="Aptos"/>
                        </a:rPr>
                        <a:t>– utilising the incentives available</a:t>
                      </a:r>
                      <a:endParaRPr lang="en-GB" sz="1500">
                        <a:latin typeface="Apto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500" b="0">
                          <a:latin typeface="Aptos"/>
                        </a:rPr>
                        <a:t>Provide jobs to long-term unemployed young people through the </a:t>
                      </a:r>
                      <a:r>
                        <a:rPr lang="en-GB" sz="1500" b="0">
                          <a:latin typeface="Aptos"/>
                          <a:hlinkClick r:id="rId6"/>
                        </a:rPr>
                        <a:t>Jobs Guarantee</a:t>
                      </a:r>
                      <a:endParaRPr lang="en-GB" sz="1500" b="0">
                        <a:latin typeface="Apto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Utilise</a:t>
                      </a:r>
                      <a:r>
                        <a:rPr lang="en-GB" sz="1500" b="1">
                          <a:latin typeface="Aptos"/>
                        </a:rPr>
                        <a:t> Employer National Insurance relief </a:t>
                      </a:r>
                      <a:r>
                        <a:rPr lang="en-GB" sz="1500" b="0">
                          <a:latin typeface="Aptos"/>
                        </a:rPr>
                        <a:t>for Under 21s, or apprentices under 25</a:t>
                      </a:r>
                    </a:p>
                  </a:txBody>
                  <a:tcPr/>
                </a:tc>
                <a:extLst>
                  <a:ext uri="{0D108BD9-81ED-4DB2-BD59-A6C34878D82A}">
                    <a16:rowId xmlns:a16="http://schemas.microsoft.com/office/drawing/2014/main" val="174929191"/>
                  </a:ext>
                </a:extLst>
              </a:tr>
              <a:tr h="1043257">
                <a:tc>
                  <a:txBody>
                    <a:bodyPr/>
                    <a:lstStyle/>
                    <a:p>
                      <a:pPr marL="0" indent="0">
                        <a:buFont typeface="Arial" panose="020B0604020202020204" pitchFamily="34" charset="0"/>
                        <a:buNone/>
                      </a:pPr>
                      <a:r>
                        <a:rPr lang="en-GB" sz="1500" b="1">
                          <a:latin typeface="Aptos"/>
                        </a:rPr>
                        <a:t>Publicly support the Youth Guarantee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Support </a:t>
                      </a:r>
                      <a:r>
                        <a:rPr lang="en-GB" sz="1500" b="1">
                          <a:latin typeface="Aptos"/>
                        </a:rPr>
                        <a:t>Youth Guarantee Jobs and Careers Fairs </a:t>
                      </a:r>
                      <a:r>
                        <a:rPr lang="en-GB" sz="1500" b="0">
                          <a:latin typeface="Aptos"/>
                        </a:rPr>
                        <a:t>delivered in every region of Great Britain – employers can connect with young people in local areas with interview spaces, CV workshops, mentoring.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Help DWP </a:t>
                      </a:r>
                      <a:r>
                        <a:rPr lang="en-GB" sz="1500" b="1">
                          <a:latin typeface="Aptos"/>
                        </a:rPr>
                        <a:t>communicate to young people </a:t>
                      </a:r>
                      <a:r>
                        <a:rPr lang="en-GB" sz="1500" b="0">
                          <a:latin typeface="Aptos"/>
                        </a:rPr>
                        <a:t>across the country understand the support and opportunities available through the Youth Guarantee</a:t>
                      </a:r>
                      <a:endParaRPr lang="en-GB" sz="1500" b="1">
                        <a:latin typeface="Aptos"/>
                      </a:endParaRPr>
                    </a:p>
                  </a:txBody>
                  <a:tcPr/>
                </a:tc>
                <a:extLst>
                  <a:ext uri="{0D108BD9-81ED-4DB2-BD59-A6C34878D82A}">
                    <a16:rowId xmlns:a16="http://schemas.microsoft.com/office/drawing/2014/main" val="2037259381"/>
                  </a:ext>
                </a:extLst>
              </a:tr>
            </a:tbl>
          </a:graphicData>
        </a:graphic>
      </p:graphicFrame>
    </p:spTree>
    <p:extLst>
      <p:ext uri="{BB962C8B-B14F-4D97-AF65-F5344CB8AC3E}">
        <p14:creationId xmlns:p14="http://schemas.microsoft.com/office/powerpoint/2010/main" val="277968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AF1B5-7F6C-27E9-4627-9818F0D7E131}"/>
              </a:ext>
            </a:extLst>
          </p:cNvPr>
          <p:cNvSpPr>
            <a:spLocks noGrp="1"/>
          </p:cNvSpPr>
          <p:nvPr>
            <p:ph type="body" sz="quarter" idx="15"/>
          </p:nvPr>
        </p:nvSpPr>
        <p:spPr/>
        <p:txBody>
          <a:bodyPr/>
          <a:lstStyle/>
          <a:p>
            <a:r>
              <a:rPr lang="en-US"/>
              <a:t>Annexes</a:t>
            </a:r>
          </a:p>
        </p:txBody>
      </p:sp>
      <p:pic>
        <p:nvPicPr>
          <p:cNvPr id="3" name="Image" descr="Image">
            <a:extLst>
              <a:ext uri="{FF2B5EF4-FFF2-40B4-BE49-F238E27FC236}">
                <a16:creationId xmlns:a16="http://schemas.microsoft.com/office/drawing/2014/main" id="{C250D6C7-C196-FA36-6B87-9F002DE789D9}"/>
              </a:ext>
            </a:extLst>
          </p:cNvPr>
          <p:cNvPicPr>
            <a:picLocks noChangeAspect="1"/>
          </p:cNvPicPr>
          <p:nvPr/>
        </p:nvPicPr>
        <p:blipFill>
          <a:blip r:embed="rId2"/>
          <a:stretch>
            <a:fillRect/>
          </a:stretch>
        </p:blipFill>
        <p:spPr>
          <a:xfrm>
            <a:off x="823960" y="518614"/>
            <a:ext cx="807413" cy="689972"/>
          </a:xfrm>
          <a:prstGeom prst="rect">
            <a:avLst/>
          </a:prstGeom>
          <a:ln w="12700">
            <a:miter lim="400000"/>
          </a:ln>
        </p:spPr>
      </p:pic>
    </p:spTree>
    <p:extLst>
      <p:ext uri="{BB962C8B-B14F-4D97-AF65-F5344CB8AC3E}">
        <p14:creationId xmlns:p14="http://schemas.microsoft.com/office/powerpoint/2010/main" val="379910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E6CB-9567-76A1-F409-EA13480D86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6D11763-7689-CF17-6EC2-98E2A56F9934}"/>
              </a:ext>
            </a:extLst>
          </p:cNvPr>
          <p:cNvSpPr>
            <a:spLocks noGrp="1"/>
          </p:cNvSpPr>
          <p:nvPr>
            <p:ph type="body" sz="quarter" idx="16"/>
          </p:nvPr>
        </p:nvSpPr>
        <p:spPr/>
        <p:txBody>
          <a:bodyPr/>
          <a:lstStyle/>
          <a:p>
            <a:r>
              <a:rPr lang="en-GB"/>
              <a:t>How do young people and employers engage with the Youth Guarantee?</a:t>
            </a:r>
          </a:p>
        </p:txBody>
      </p:sp>
      <p:graphicFrame>
        <p:nvGraphicFramePr>
          <p:cNvPr id="4" name="Table 3">
            <a:extLst>
              <a:ext uri="{FF2B5EF4-FFF2-40B4-BE49-F238E27FC236}">
                <a16:creationId xmlns:a16="http://schemas.microsoft.com/office/drawing/2014/main" id="{B57F0BEB-0910-2FCC-8F08-ED78F86E1F13}"/>
              </a:ext>
            </a:extLst>
          </p:cNvPr>
          <p:cNvGraphicFramePr>
            <a:graphicFrameLocks noGrp="1"/>
          </p:cNvGraphicFramePr>
          <p:nvPr>
            <p:extLst>
              <p:ext uri="{D42A27DB-BD31-4B8C-83A1-F6EECF244321}">
                <p14:modId xmlns:p14="http://schemas.microsoft.com/office/powerpoint/2010/main" val="1266398317"/>
              </p:ext>
            </p:extLst>
          </p:nvPr>
        </p:nvGraphicFramePr>
        <p:xfrm>
          <a:off x="438282" y="927511"/>
          <a:ext cx="11488675" cy="5743852"/>
        </p:xfrm>
        <a:graphic>
          <a:graphicData uri="http://schemas.openxmlformats.org/drawingml/2006/table">
            <a:tbl>
              <a:tblPr firstRow="1" bandRow="1">
                <a:tableStyleId>{5C22544A-7EE6-4342-B048-85BDC9FD1C3A}</a:tableStyleId>
              </a:tblPr>
              <a:tblGrid>
                <a:gridCol w="1673768">
                  <a:extLst>
                    <a:ext uri="{9D8B030D-6E8A-4147-A177-3AD203B41FA5}">
                      <a16:colId xmlns:a16="http://schemas.microsoft.com/office/drawing/2014/main" val="3234369282"/>
                    </a:ext>
                  </a:extLst>
                </a:gridCol>
                <a:gridCol w="2419915">
                  <a:extLst>
                    <a:ext uri="{9D8B030D-6E8A-4147-A177-3AD203B41FA5}">
                      <a16:colId xmlns:a16="http://schemas.microsoft.com/office/drawing/2014/main" val="2101435412"/>
                    </a:ext>
                  </a:extLst>
                </a:gridCol>
                <a:gridCol w="2622896">
                  <a:extLst>
                    <a:ext uri="{9D8B030D-6E8A-4147-A177-3AD203B41FA5}">
                      <a16:colId xmlns:a16="http://schemas.microsoft.com/office/drawing/2014/main" val="1101714168"/>
                    </a:ext>
                  </a:extLst>
                </a:gridCol>
                <a:gridCol w="2309659">
                  <a:extLst>
                    <a:ext uri="{9D8B030D-6E8A-4147-A177-3AD203B41FA5}">
                      <a16:colId xmlns:a16="http://schemas.microsoft.com/office/drawing/2014/main" val="4041729210"/>
                    </a:ext>
                  </a:extLst>
                </a:gridCol>
                <a:gridCol w="2462437">
                  <a:extLst>
                    <a:ext uri="{9D8B030D-6E8A-4147-A177-3AD203B41FA5}">
                      <a16:colId xmlns:a16="http://schemas.microsoft.com/office/drawing/2014/main" val="3326665549"/>
                    </a:ext>
                  </a:extLst>
                </a:gridCol>
              </a:tblGrid>
              <a:tr h="318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All young people (16-24)</a:t>
                      </a:r>
                      <a:endParaRPr kumimoji="0" lang="en-GB" sz="1400" b="0" u="none" strike="noStrike" kern="1200" cap="none" spc="0" normalizeH="0" baseline="0" noProof="0">
                        <a:ln>
                          <a:noFill/>
                        </a:ln>
                        <a:effectLst/>
                        <a:uLnTx/>
                        <a:uFillTx/>
                      </a:endParaRPr>
                    </a:p>
                    <a:p>
                      <a:endParaRPr lang="en-GB" sz="1400"/>
                    </a:p>
                  </a:txBody>
                  <a:tcPr anchor="ctr">
                    <a:lnR w="28575" cap="flat" cmpd="sng" algn="ctr">
                      <a:solidFill>
                        <a:schemeClr val="bg1"/>
                      </a:solidFill>
                      <a:prstDash val="solid"/>
                      <a:round/>
                      <a:headEnd type="none" w="med" len="med"/>
                      <a:tailEnd type="none" w="med" len="med"/>
                    </a:lnR>
                    <a:solidFill>
                      <a:schemeClr val="accent1">
                        <a:lumMod val="50000"/>
                      </a:schemeClr>
                    </a:solidFill>
                  </a:tcPr>
                </a:tc>
                <a:tc>
                  <a:txBody>
                    <a:bodyPr/>
                    <a:lstStyle/>
                    <a:p>
                      <a:r>
                        <a:rPr lang="en-GB" sz="1400"/>
                        <a:t>1 - Identify need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2 - Support and Services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3 - Improve skills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4 - Find Jobs</a:t>
                      </a:r>
                    </a:p>
                  </a:txBody>
                  <a:tcPr>
                    <a:lnL w="28575" cap="flat" cmpd="sng" algn="ctr">
                      <a:solidFill>
                        <a:schemeClr val="bg1"/>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507242732"/>
                  </a:ext>
                </a:extLst>
              </a:tr>
              <a:tr h="1106650">
                <a:tc vMerge="1">
                  <a:txBody>
                    <a:bodyPr/>
                    <a:lstStyle/>
                    <a:p>
                      <a:pPr marL="285750" indent="-285750">
                        <a:buFontTx/>
                        <a:buChar char="-"/>
                      </a:pPr>
                      <a:endParaRPr lang="en-GB" sz="1400"/>
                    </a:p>
                  </a:txBody>
                  <a:tcPr/>
                </a:tc>
                <a:tc>
                  <a:txBody>
                    <a:bodyPr/>
                    <a:lstStyle/>
                    <a:p>
                      <a:pPr marL="285750" indent="-285750">
                        <a:buFontTx/>
                        <a:buChar char="-"/>
                      </a:pPr>
                      <a:r>
                        <a:rPr lang="en-GB" sz="1200"/>
                        <a:t>Young people needing support identified via school, college, parent, Youth Hub, local organisation etc.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Access </a:t>
                      </a:r>
                      <a:r>
                        <a:rPr lang="en-GB" sz="1200">
                          <a:hlinkClick r:id="rId2"/>
                        </a:rPr>
                        <a:t>JobHelp</a:t>
                      </a:r>
                      <a:r>
                        <a:rPr lang="en-GB" sz="1200"/>
                        <a:t> to see the Youth Guarantee offer</a:t>
                      </a:r>
                    </a:p>
                    <a:p>
                      <a:pPr marL="285750" indent="-285750">
                        <a:buFontTx/>
                        <a:buChar char="-"/>
                      </a:pPr>
                      <a:r>
                        <a:rPr lang="en-GB" sz="1200"/>
                        <a:t>Find a DWP </a:t>
                      </a:r>
                      <a:r>
                        <a:rPr lang="en-GB" sz="1200">
                          <a:hlinkClick r:id="rId3"/>
                        </a:rPr>
                        <a:t>Youth Hub</a:t>
                      </a:r>
                      <a:r>
                        <a:rPr lang="en-GB" sz="1200"/>
                        <a:t> to access multiple services</a:t>
                      </a:r>
                    </a:p>
                    <a:p>
                      <a:pPr marL="285750" indent="-285750">
                        <a:buFontTx/>
                        <a:buChar char="-"/>
                      </a:pPr>
                      <a:r>
                        <a:rPr lang="en-GB" sz="1200"/>
                        <a:t>Find a local </a:t>
                      </a:r>
                      <a:r>
                        <a:rPr lang="en-GB" sz="1200">
                          <a:hlinkClick r:id="rId4"/>
                        </a:rPr>
                        <a:t>Trailblazer</a:t>
                      </a:r>
                      <a:r>
                        <a:rPr lang="en-GB" sz="1200"/>
                        <a:t> delivering locally tailored support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Take a </a:t>
                      </a:r>
                      <a:r>
                        <a:rPr lang="en-GB" sz="1200">
                          <a:hlinkClick r:id="rId5"/>
                        </a:rPr>
                        <a:t>Skills Assessment</a:t>
                      </a:r>
                      <a:endParaRPr lang="en-GB" sz="1200"/>
                    </a:p>
                    <a:p>
                      <a:pPr marL="285750" indent="-285750">
                        <a:buFontTx/>
                        <a:buChar char="-"/>
                      </a:pPr>
                      <a:r>
                        <a:rPr lang="en-GB" sz="1200"/>
                        <a:t>Find training options on </a:t>
                      </a:r>
                      <a:r>
                        <a:rPr lang="en-GB" sz="1200">
                          <a:hlinkClick r:id="rId6"/>
                        </a:rPr>
                        <a:t>Skills for Careers</a:t>
                      </a:r>
                      <a:endParaRPr lang="en-GB" sz="1200"/>
                    </a:p>
                    <a:p>
                      <a:pPr marL="285750" indent="-285750">
                        <a:buFontTx/>
                        <a:buChar char="-"/>
                      </a:pPr>
                      <a:endParaRPr lang="en-GB" sz="12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Find vacancies on </a:t>
                      </a:r>
                      <a:r>
                        <a:rPr lang="en-GB" sz="1200" err="1">
                          <a:hlinkClick r:id="rId7"/>
                        </a:rPr>
                        <a:t>FindAJob</a:t>
                      </a:r>
                      <a:endParaRPr lang="en-GB" sz="1200"/>
                    </a:p>
                    <a:p>
                      <a:pPr marL="285750" indent="-285750">
                        <a:buFontTx/>
                        <a:buChar char="-"/>
                      </a:pPr>
                      <a:r>
                        <a:rPr lang="en-GB" sz="1200"/>
                        <a:t>Find an </a:t>
                      </a:r>
                      <a:r>
                        <a:rPr lang="en-GB" sz="1200">
                          <a:hlinkClick r:id="rId8"/>
                        </a:rPr>
                        <a:t>apprenticeship</a:t>
                      </a:r>
                      <a:endParaRPr lang="en-GB" sz="1200"/>
                    </a:p>
                  </a:txBody>
                  <a:tcPr>
                    <a:lnL w="28575"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27363734"/>
                  </a:ext>
                </a:extLst>
              </a:tr>
              <a:tr h="4823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Young people  (16-24) on Universal Credit looking for work</a:t>
                      </a:r>
                      <a:endParaRPr kumimoji="0" lang="en-GB" sz="1400" b="0" u="none" strike="noStrike" kern="1200" cap="none" spc="0" normalizeH="0" baseline="0" noProof="0">
                        <a:ln>
                          <a:noFill/>
                        </a:ln>
                        <a:solidFill>
                          <a:schemeClr val="bg1"/>
                        </a:solidFill>
                        <a:effectLst/>
                        <a:uLnTx/>
                        <a:uFillTx/>
                      </a:endParaRPr>
                    </a:p>
                    <a:p>
                      <a:endParaRPr kumimoji="0" lang="en-GB" sz="1400" b="0" i="0" u="none" strike="noStrike" kern="1200" cap="none" spc="0" normalizeH="0" baseline="0">
                        <a:ln>
                          <a:noFill/>
                        </a:ln>
                        <a:solidFill>
                          <a:schemeClr val="lt1"/>
                        </a:solidFill>
                        <a:effectLst/>
                        <a:uLnTx/>
                        <a:uFillTx/>
                        <a:latin typeface="+mn-lt"/>
                        <a:ea typeface="+mn-ea"/>
                        <a:cs typeface="+mn-cs"/>
                      </a:endParaRPr>
                    </a:p>
                  </a:txBody>
                  <a:tcPr anchor="ctr">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r>
                        <a:rPr lang="en-GB" sz="1400" b="1">
                          <a:solidFill>
                            <a:schemeClr val="bg1"/>
                          </a:solidFill>
                        </a:rPr>
                        <a:t>1 – Initial support (1-3 months)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2 – Gateway support (3-6 months)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GB" sz="1400" b="1">
                          <a:solidFill>
                            <a:schemeClr val="bg1"/>
                          </a:solidFill>
                        </a:rPr>
                        <a:t>3 – Specialist support (6 months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GB" sz="1400" b="1">
                          <a:solidFill>
                            <a:schemeClr val="bg1"/>
                          </a:solidFill>
                        </a:rPr>
                        <a:t>4 – Guaranteed job (18 months+)</a:t>
                      </a:r>
                    </a:p>
                  </a:txBody>
                  <a:tcP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3549051270"/>
                  </a:ext>
                </a:extLst>
              </a:tr>
              <a:tr h="1177589">
                <a:tc vMerge="1">
                  <a:txBody>
                    <a:bodyPr/>
                    <a:lstStyle/>
                    <a:p>
                      <a:endParaRPr lang="en-GB" sz="1400"/>
                    </a:p>
                  </a:txBody>
                  <a:tcPr/>
                </a:tc>
                <a:tc>
                  <a:txBody>
                    <a:bodyPr/>
                    <a:lstStyle/>
                    <a:p>
                      <a:pPr marL="285750" indent="-285750">
                        <a:buFontTx/>
                        <a:buChar char="-"/>
                      </a:pPr>
                      <a:r>
                        <a:rPr lang="en-GB" sz="1100" b="1"/>
                        <a:t>W1</a:t>
                      </a:r>
                      <a:r>
                        <a:rPr lang="en-GB" sz="1100"/>
                        <a:t> – First Work Coach Commitments meeting</a:t>
                      </a:r>
                    </a:p>
                    <a:p>
                      <a:pPr marL="285750" indent="-285750">
                        <a:buFontTx/>
                        <a:buChar char="-"/>
                      </a:pPr>
                      <a:r>
                        <a:rPr lang="en-GB" sz="1100" b="1"/>
                        <a:t>W2</a:t>
                      </a:r>
                      <a:r>
                        <a:rPr lang="en-GB" sz="1100"/>
                        <a:t> - Employment and Skills Review – 6 options offered</a:t>
                      </a:r>
                    </a:p>
                    <a:p>
                      <a:pPr marL="285750" indent="-285750">
                        <a:buFontTx/>
                        <a:buChar char="-"/>
                      </a:pPr>
                      <a:r>
                        <a:rPr lang="en-GB" sz="1100" b="1"/>
                        <a:t>W3-12 </a:t>
                      </a:r>
                      <a:r>
                        <a:rPr lang="en-GB" sz="1100"/>
                        <a:t>– Weekly appointments with increased focus on personalised support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b="1"/>
                        <a:t>W13</a:t>
                      </a:r>
                      <a:r>
                        <a:rPr lang="en-GB" sz="1100"/>
                        <a:t> – Youth Guarantee Gateway meeting –one of six options  guaranteed (</a:t>
                      </a:r>
                      <a:r>
                        <a:rPr lang="en-GB" sz="1100">
                          <a:hlinkClick r:id="rId9"/>
                        </a:rPr>
                        <a:t>SWAP</a:t>
                      </a:r>
                      <a:r>
                        <a:rPr lang="en-GB" sz="1100"/>
                        <a:t>, training, </a:t>
                      </a:r>
                      <a:r>
                        <a:rPr lang="en-GB" sz="1100">
                          <a:hlinkClick r:id="rId10"/>
                        </a:rPr>
                        <a:t>WEX</a:t>
                      </a:r>
                      <a:r>
                        <a:rPr lang="en-GB" sz="1100"/>
                        <a:t>, apprenticeship, job, learning).</a:t>
                      </a:r>
                    </a:p>
                    <a:p>
                      <a:pPr marL="285750" indent="-285750">
                        <a:buFontTx/>
                        <a:buChar char="-"/>
                      </a:pPr>
                      <a:r>
                        <a:rPr lang="en-GB" sz="1100" b="1"/>
                        <a:t>W14-17</a:t>
                      </a:r>
                      <a:r>
                        <a:rPr lang="en-GB" sz="1100"/>
                        <a:t> - intensive weekly support to support with take up option</a:t>
                      </a:r>
                    </a:p>
                    <a:p>
                      <a:pPr marL="285750" indent="-285750">
                        <a:buFontTx/>
                        <a:buChar char="-"/>
                      </a:pPr>
                      <a:r>
                        <a:rPr lang="en-GB" sz="1100" b="1"/>
                        <a:t>By week 25 </a:t>
                      </a:r>
                      <a:r>
                        <a:rPr lang="en-GB" sz="1100"/>
                        <a:t>– Progress review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0" indent="0">
                        <a:buFontTx/>
                        <a:buNone/>
                      </a:pPr>
                      <a:r>
                        <a:rPr lang="en-GB" sz="1100"/>
                        <a:t>Young Person (18-24) eligible for:</a:t>
                      </a:r>
                    </a:p>
                    <a:p>
                      <a:pPr marL="285750" indent="-285750">
                        <a:buFontTx/>
                        <a:buChar char="-"/>
                      </a:pPr>
                      <a:r>
                        <a:rPr lang="en-GB" sz="1100" b="1"/>
                        <a:t>W26+ </a:t>
                      </a:r>
                      <a:r>
                        <a:rPr lang="en-GB" sz="1100">
                          <a:hlinkClick r:id="rId11"/>
                        </a:rPr>
                        <a:t>Restart</a:t>
                      </a:r>
                      <a:r>
                        <a:rPr lang="en-GB" sz="1100"/>
                        <a:t> programme – 12-month programme of support</a:t>
                      </a:r>
                    </a:p>
                    <a:p>
                      <a:pPr marL="285750" indent="-285750">
                        <a:buFontTx/>
                        <a:buChar char="-"/>
                      </a:pPr>
                      <a:r>
                        <a:rPr lang="en-GB" sz="1100" b="1"/>
                        <a:t>W26+ </a:t>
                      </a:r>
                      <a:r>
                        <a:rPr lang="en-GB" sz="1100"/>
                        <a:t>Youth Jobs Grants - £3k employer incentive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r>
                        <a:rPr lang="en-GB" sz="1100"/>
                        <a:t>Young person (18-24) eligible for:</a:t>
                      </a:r>
                    </a:p>
                    <a:p>
                      <a:pPr marL="285750" indent="-285750">
                        <a:buFontTx/>
                        <a:buChar char="-"/>
                      </a:pPr>
                      <a:r>
                        <a:rPr lang="en-GB" sz="1100" b="1"/>
                        <a:t>W78+ </a:t>
                      </a:r>
                      <a:r>
                        <a:rPr lang="en-GB" sz="1100"/>
                        <a:t>Jobs Guarantee Scheme – referral to delivery partner to source  and match jobs, alongside providing support.</a:t>
                      </a:r>
                    </a:p>
                  </a:txBody>
                  <a:tcPr>
                    <a:lnL w="28575"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117130970"/>
                  </a:ext>
                </a:extLst>
              </a:tr>
              <a:tr h="4823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Employers</a:t>
                      </a:r>
                      <a:endParaRPr kumimoji="0" lang="en-GB" sz="1400" b="0" u="none" strike="noStrike" kern="1200" cap="none" spc="0" normalizeH="0" baseline="0" noProof="0">
                        <a:ln>
                          <a:noFill/>
                        </a:ln>
                        <a:solidFill>
                          <a:schemeClr val="bg1"/>
                        </a:solidFill>
                        <a:effectLst/>
                        <a:uLnTx/>
                        <a:uFillTx/>
                      </a:endParaRPr>
                    </a:p>
                    <a:p>
                      <a:endParaRPr lang="en-GB" sz="1400"/>
                    </a:p>
                  </a:txBody>
                  <a:tcPr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50000"/>
                      </a:schemeClr>
                    </a:solidFill>
                  </a:tcPr>
                </a:tc>
                <a:tc>
                  <a:txBody>
                    <a:bodyPr/>
                    <a:lstStyle/>
                    <a:p>
                      <a:r>
                        <a:rPr lang="en-GB" sz="1400" b="1">
                          <a:solidFill>
                            <a:schemeClr val="bg1"/>
                          </a:solidFill>
                        </a:rPr>
                        <a:t>1 – Secure interest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2 – Connect with DWP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3 – Design or share opportunities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4 – Reach young people and receive incentives</a:t>
                      </a:r>
                    </a:p>
                  </a:txBody>
                  <a:tcP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734329167"/>
                  </a:ext>
                </a:extLst>
              </a:tr>
              <a:tr h="1801854">
                <a:tc vMerge="1">
                  <a:txBody>
                    <a:bodyPr/>
                    <a:lstStyle/>
                    <a:p>
                      <a:endParaRPr lang="en-GB" sz="14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a:t>Employers engaged via Government, sector networks, MPs, local authorities etc or </a:t>
                      </a:r>
                      <a:r>
                        <a:rPr lang="en-GB" sz="1100">
                          <a:hlinkClick r:id="rId12"/>
                        </a:rPr>
                        <a:t>business.gov/recruit </a:t>
                      </a:r>
                      <a:r>
                        <a:rPr lang="en-GB" sz="1100"/>
                        <a:t>sign up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285750" indent="-285750">
                        <a:buFontTx/>
                        <a:buChar char="-"/>
                      </a:pPr>
                      <a:r>
                        <a:rPr lang="en-GB" sz="1100"/>
                        <a:t>Large employers (&gt;250 employees) are provided with a </a:t>
                      </a:r>
                      <a:r>
                        <a:rPr lang="en-GB" sz="1100" b="1"/>
                        <a:t>partnership manager </a:t>
                      </a:r>
                      <a:endParaRPr lang="en-GB" sz="1100"/>
                    </a:p>
                    <a:p>
                      <a:pPr marL="285750" indent="-285750">
                        <a:buFontTx/>
                        <a:buChar char="-"/>
                      </a:pPr>
                      <a:r>
                        <a:rPr lang="en-GB" sz="1100"/>
                        <a:t>SMEs (&lt;250 employees) are connected with a local DWP </a:t>
                      </a:r>
                      <a:r>
                        <a:rPr lang="en-GB" sz="1100" b="1"/>
                        <a:t>employment advisor</a:t>
                      </a: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Work with DWP to design </a:t>
                      </a:r>
                      <a:r>
                        <a:rPr lang="en-GB" sz="1100">
                          <a:hlinkClick r:id="rId10"/>
                        </a:rPr>
                        <a:t>Work experience </a:t>
                      </a:r>
                      <a:r>
                        <a:rPr lang="en-GB" sz="1100"/>
                        <a:t>or </a:t>
                      </a:r>
                      <a:r>
                        <a:rPr lang="en-GB" sz="1100">
                          <a:hlinkClick r:id="rId9"/>
                        </a:rPr>
                        <a:t>Sector-based work academy programme </a:t>
                      </a:r>
                      <a:r>
                        <a:rPr lang="en-GB" sz="1100"/>
                        <a:t>(SWAP), claim a Youth Jobs Grant or host a </a:t>
                      </a:r>
                      <a:r>
                        <a:rPr lang="en-GB" sz="1100">
                          <a:hlinkClick r:id="rId12"/>
                        </a:rPr>
                        <a:t>Youth Hubs</a:t>
                      </a:r>
                      <a:endParaRPr lang="en-GB" sz="1100"/>
                    </a:p>
                    <a:p>
                      <a:pPr marL="0" indent="0">
                        <a:buFontTx/>
                        <a:buNone/>
                      </a:pPr>
                      <a:endParaRPr lang="en-GB" sz="1100"/>
                    </a:p>
                    <a:p>
                      <a:pPr marL="0" indent="0">
                        <a:buFontTx/>
                        <a:buNone/>
                      </a:pPr>
                      <a:r>
                        <a:rPr lang="en-GB" sz="1100"/>
                        <a:t>Work with the </a:t>
                      </a:r>
                      <a:r>
                        <a:rPr lang="en-GB" sz="1100">
                          <a:hlinkClick r:id="rId13"/>
                        </a:rPr>
                        <a:t>Apprenticeship service</a:t>
                      </a:r>
                      <a:endParaRPr lang="en-GB" sz="1100"/>
                    </a:p>
                    <a:p>
                      <a:pPr marL="0" indent="0">
                        <a:buFontTx/>
                        <a:buNone/>
                      </a:pPr>
                      <a:endParaRPr lang="en-GB" sz="1100"/>
                    </a:p>
                    <a:p>
                      <a:pPr marL="0" indent="0">
                        <a:buFontTx/>
                        <a:buNone/>
                      </a:pPr>
                      <a:r>
                        <a:rPr lang="en-GB" sz="1100"/>
                        <a:t>Work with delivery partners on the </a:t>
                      </a:r>
                      <a:r>
                        <a:rPr lang="en-GB" sz="1100">
                          <a:hlinkClick r:id="rId14"/>
                        </a:rPr>
                        <a:t>Jobs Guarantee</a:t>
                      </a: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0" indent="0">
                        <a:buFontTx/>
                        <a:buNone/>
                      </a:pPr>
                      <a:r>
                        <a:rPr lang="en-GB" sz="1100"/>
                        <a:t>Opportunities shared with young people during appointments, on </a:t>
                      </a:r>
                      <a:r>
                        <a:rPr lang="en-GB" sz="1100" err="1">
                          <a:hlinkClick r:id="rId7"/>
                        </a:rPr>
                        <a:t>FindAJob</a:t>
                      </a:r>
                      <a:r>
                        <a:rPr lang="en-GB" sz="1100"/>
                        <a:t> and Find an </a:t>
                      </a:r>
                      <a:r>
                        <a:rPr lang="en-GB" sz="1100">
                          <a:hlinkClick r:id="rId8"/>
                        </a:rPr>
                        <a:t>apprenticeship</a:t>
                      </a:r>
                      <a:r>
                        <a:rPr lang="en-GB" sz="1100"/>
                        <a:t>.</a:t>
                      </a:r>
                    </a:p>
                    <a:p>
                      <a:pPr marL="0" indent="0">
                        <a:buFontTx/>
                        <a:buNone/>
                      </a:pPr>
                      <a:endParaRPr lang="en-GB" sz="1100"/>
                    </a:p>
                    <a:p>
                      <a:pPr marL="0" indent="0">
                        <a:buFontTx/>
                        <a:buNone/>
                      </a:pPr>
                      <a:r>
                        <a:rPr lang="en-GB" sz="1100"/>
                        <a:t>Employers claim Youth Jobs Grant incentives via DWP contact, and access Jobs Guarantee funding by engaging with delivery partners.</a:t>
                      </a:r>
                    </a:p>
                    <a:p>
                      <a:pPr marL="0" indent="0">
                        <a:buFontTx/>
                        <a:buNone/>
                      </a:pPr>
                      <a:endParaRPr lang="en-GB" sz="1100"/>
                    </a:p>
                    <a:p>
                      <a:pPr marL="0" indent="0">
                        <a:buFontTx/>
                        <a:buNone/>
                      </a:pPr>
                      <a:r>
                        <a:rPr lang="en-GB" sz="1100"/>
                        <a:t>Apprenticeships incentives provided via training provider/service.</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tx2">
                        <a:lumMod val="10000"/>
                        <a:lumOff val="90000"/>
                      </a:schemeClr>
                    </a:solidFill>
                  </a:tcPr>
                </a:tc>
                <a:extLst>
                  <a:ext uri="{0D108BD9-81ED-4DB2-BD59-A6C34878D82A}">
                    <a16:rowId xmlns:a16="http://schemas.microsoft.com/office/drawing/2014/main" val="2889397991"/>
                  </a:ext>
                </a:extLst>
              </a:tr>
            </a:tbl>
          </a:graphicData>
        </a:graphic>
      </p:graphicFrame>
    </p:spTree>
    <p:extLst>
      <p:ext uri="{BB962C8B-B14F-4D97-AF65-F5344CB8AC3E}">
        <p14:creationId xmlns:p14="http://schemas.microsoft.com/office/powerpoint/2010/main" val="322838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elay 6">
            <a:extLst>
              <a:ext uri="{FF2B5EF4-FFF2-40B4-BE49-F238E27FC236}">
                <a16:creationId xmlns:a16="http://schemas.microsoft.com/office/drawing/2014/main" id="{C4FE2EFC-B820-7825-5F81-AC526431105D}"/>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3ECBD45A-A87D-DC4B-00E2-0C53F1C17067}"/>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2F59AB24-E642-69CD-5A80-5E63F627D968}"/>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a:solidFill>
                  <a:srgbClr val="001540"/>
                </a:solidFill>
                <a:ea typeface="Helvetica Neue Condensed" panose="02000503000000020004" pitchFamily="2" charset="0"/>
              </a:rPr>
              <a:t>Work Experience for UC customers </a:t>
            </a:r>
            <a:endParaRPr lang="en-US" sz="2500" b="1">
              <a:solidFill>
                <a:srgbClr val="001540"/>
              </a:solidFill>
              <a:ea typeface="Helvetica Neue Condensed" panose="02000503000000020004" pitchFamily="2" charset="0"/>
            </a:endParaRPr>
          </a:p>
        </p:txBody>
      </p:sp>
      <p:sp>
        <p:nvSpPr>
          <p:cNvPr id="4" name="Title 1">
            <a:extLst>
              <a:ext uri="{FF2B5EF4-FFF2-40B4-BE49-F238E27FC236}">
                <a16:creationId xmlns:a16="http://schemas.microsoft.com/office/drawing/2014/main" id="{D0DA6135-5F59-497F-C592-F59100758378}"/>
              </a:ext>
            </a:extLst>
          </p:cNvPr>
          <p:cNvSpPr txBox="1">
            <a:spLocks/>
          </p:cNvSpPr>
          <p:nvPr/>
        </p:nvSpPr>
        <p:spPr>
          <a:xfrm>
            <a:off x="2555370" y="1352608"/>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1-8 week unpaid placements with employers, to build ‘on the job’ experience and training. </a:t>
            </a:r>
            <a:endParaRPr lang="en-US" sz="140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Target: </a:t>
            </a:r>
            <a:r>
              <a:rPr lang="en-GB" sz="1400">
                <a:ea typeface="Helvetica Neue" panose="02000503000000020004" pitchFamily="2" charset="0"/>
              </a:rPr>
              <a:t>Our aim is to deliver 50,000 more Work Experience places per year – prioritised for young people.</a:t>
            </a:r>
            <a:endParaRPr lang="en-US" sz="140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DWP support: </a:t>
            </a:r>
            <a:r>
              <a:rPr lang="en-GB" sz="1400">
                <a:ea typeface="Helvetica Neue" panose="02000503000000020004" pitchFamily="2" charset="0"/>
              </a:rPr>
              <a:t>DWP advisors will provide you with support to design placements and identify candidates.</a:t>
            </a:r>
          </a:p>
        </p:txBody>
      </p:sp>
      <p:sp>
        <p:nvSpPr>
          <p:cNvPr id="6" name="Delay 5">
            <a:extLst>
              <a:ext uri="{FF2B5EF4-FFF2-40B4-BE49-F238E27FC236}">
                <a16:creationId xmlns:a16="http://schemas.microsoft.com/office/drawing/2014/main" id="{5832D2B8-F8B0-C334-3DC1-0903EA2BC4C8}"/>
              </a:ext>
            </a:extLst>
          </p:cNvPr>
          <p:cNvSpPr/>
          <p:nvPr/>
        </p:nvSpPr>
        <p:spPr>
          <a:xfrm rot="10800000">
            <a:off x="596388" y="1407181"/>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AA2E946A-4FFF-8107-06DD-2494BBBE71BE}"/>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93B87EFF-2D64-CA89-8956-F5499ED40744}"/>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7</a:t>
            </a:fld>
            <a:endParaRPr lang="en-US">
              <a:latin typeface="Arial"/>
              <a:cs typeface="Arial"/>
            </a:endParaRPr>
          </a:p>
        </p:txBody>
      </p:sp>
      <p:sp>
        <p:nvSpPr>
          <p:cNvPr id="37" name="TextBox 36">
            <a:extLst>
              <a:ext uri="{FF2B5EF4-FFF2-40B4-BE49-F238E27FC236}">
                <a16:creationId xmlns:a16="http://schemas.microsoft.com/office/drawing/2014/main" id="{A552E38F-0CD2-EC78-3D10-CD9D401B0357}"/>
              </a:ext>
            </a:extLst>
          </p:cNvPr>
          <p:cNvSpPr txBox="1"/>
          <p:nvPr/>
        </p:nvSpPr>
        <p:spPr>
          <a:xfrm>
            <a:off x="923808" y="1559738"/>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latin typeface="Arial"/>
                <a:cs typeface="Arial"/>
              </a:rPr>
              <a:t>What is it?</a:t>
            </a:r>
          </a:p>
        </p:txBody>
      </p:sp>
      <p:sp>
        <p:nvSpPr>
          <p:cNvPr id="38" name="TextBox 37">
            <a:extLst>
              <a:ext uri="{FF2B5EF4-FFF2-40B4-BE49-F238E27FC236}">
                <a16:creationId xmlns:a16="http://schemas.microsoft.com/office/drawing/2014/main" id="{9518056E-05ED-6695-6567-DC4EB0CC90EE}"/>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2. Getting started</a:t>
            </a:r>
          </a:p>
        </p:txBody>
      </p:sp>
      <p:sp>
        <p:nvSpPr>
          <p:cNvPr id="39" name="TextBox 38">
            <a:extLst>
              <a:ext uri="{FF2B5EF4-FFF2-40B4-BE49-F238E27FC236}">
                <a16:creationId xmlns:a16="http://schemas.microsoft.com/office/drawing/2014/main" id="{A975F95C-C2F9-8300-DCDA-08D8B3101016}"/>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5D3D5407-41EF-0061-1CFB-913DD519AD4D}"/>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D11EDB0B-2F15-DC0B-7652-03D0FCE931E7}"/>
              </a:ext>
            </a:extLst>
          </p:cNvPr>
          <p:cNvSpPr txBox="1"/>
          <p:nvPr/>
        </p:nvSpPr>
        <p:spPr>
          <a:xfrm>
            <a:off x="2498565" y="2822225"/>
            <a:ext cx="9470085" cy="852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a:latin typeface="Arial"/>
                <a:cs typeface="Arial"/>
              </a:rPr>
              <a:t>Get a DWP contact: </a:t>
            </a:r>
            <a:r>
              <a:rPr lang="en-GB" sz="1400">
                <a:latin typeface="Arial"/>
                <a:cs typeface="Arial"/>
              </a:rPr>
              <a:t>Contact your existing DWP account manager or complete the form </a:t>
            </a:r>
            <a:r>
              <a:rPr lang="en-GB" sz="1400">
                <a:latin typeface="Arial"/>
                <a:cs typeface="Arial"/>
                <a:hlinkClick r:id="rId2"/>
              </a:rPr>
              <a:t>business.gov.uk/recruit </a:t>
            </a:r>
            <a:r>
              <a:rPr lang="en-GB" sz="1400">
                <a:latin typeface="Arial"/>
                <a:cs typeface="Arial"/>
              </a:rPr>
              <a:t>to get a call-back and get a local or national point of contact to help you. </a:t>
            </a:r>
            <a:endParaRPr lang="en-US" sz="1400">
              <a:latin typeface="Arial"/>
              <a:cs typeface="Arial"/>
            </a:endParaRPr>
          </a:p>
          <a:p>
            <a:pPr marL="285750" indent="-285750">
              <a:lnSpc>
                <a:spcPts val="1950"/>
              </a:lnSpc>
              <a:spcAft>
                <a:spcPct val="0"/>
              </a:spcAft>
              <a:buFont typeface="Arial,Sans-Serif"/>
              <a:buChar char="•"/>
            </a:pPr>
            <a:r>
              <a:rPr lang="en-GB" sz="1400" b="1">
                <a:latin typeface="Arial"/>
                <a:cs typeface="Arial"/>
              </a:rPr>
              <a:t>Read the guidance: </a:t>
            </a:r>
            <a:r>
              <a:rPr lang="en-GB" sz="1400">
                <a:latin typeface="Arial"/>
                <a:cs typeface="Arial"/>
              </a:rPr>
              <a:t>DWP has published </a:t>
            </a:r>
            <a:r>
              <a:rPr lang="en-GB" sz="1400">
                <a:latin typeface="Arial"/>
                <a:cs typeface="Arial"/>
                <a:hlinkClick r:id="rId3"/>
              </a:rPr>
              <a:t>guidance</a:t>
            </a:r>
            <a:r>
              <a:rPr lang="en-GB" sz="1400">
                <a:latin typeface="Arial"/>
                <a:cs typeface="Arial"/>
              </a:rPr>
              <a:t> on designing Work Experience Placements</a:t>
            </a:r>
          </a:p>
        </p:txBody>
      </p:sp>
      <p:sp>
        <p:nvSpPr>
          <p:cNvPr id="42" name="TextBox 41">
            <a:extLst>
              <a:ext uri="{FF2B5EF4-FFF2-40B4-BE49-F238E27FC236}">
                <a16:creationId xmlns:a16="http://schemas.microsoft.com/office/drawing/2014/main" id="{003FA375-9483-F97E-639D-653920850E84}"/>
              </a:ext>
            </a:extLst>
          </p:cNvPr>
          <p:cNvSpPr txBox="1"/>
          <p:nvPr/>
        </p:nvSpPr>
        <p:spPr>
          <a:xfrm>
            <a:off x="2508893" y="3906202"/>
            <a:ext cx="9469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400" b="1" i="0" u="none" strike="noStrike">
                <a:solidFill>
                  <a:srgbClr val="000000"/>
                </a:solidFill>
                <a:latin typeface="Arial"/>
                <a:ea typeface="Arial"/>
                <a:cs typeface="Arial"/>
              </a:rPr>
              <a:t>Delivery of programme: </a:t>
            </a:r>
            <a:r>
              <a:rPr lang="en-GB" sz="1400" b="0" i="0" u="none" strike="noStrike">
                <a:solidFill>
                  <a:srgbClr val="000000"/>
                </a:solidFill>
                <a:latin typeface="Arial"/>
                <a:ea typeface="Arial"/>
                <a:cs typeface="Arial"/>
              </a:rPr>
              <a:t>Delivery of Work Experience is funded through Job Centre Plus and </a:t>
            </a:r>
            <a:r>
              <a:rPr lang="en-GB" sz="1400">
                <a:solidFill>
                  <a:srgbClr val="000000"/>
                </a:solidFill>
                <a:latin typeface="Arial"/>
                <a:ea typeface="Arial"/>
                <a:cs typeface="Arial"/>
              </a:rPr>
              <a:t>will support</a:t>
            </a:r>
            <a:r>
              <a:rPr lang="en-GB" sz="1400" b="0" i="0" u="none" strike="noStrike">
                <a:solidFill>
                  <a:srgbClr val="000000"/>
                </a:solidFill>
                <a:latin typeface="Arial"/>
                <a:ea typeface="Arial"/>
                <a:cs typeface="Arial"/>
              </a:rPr>
              <a:t> all customers including those under the Youth Guarantee.</a:t>
            </a:r>
            <a:r>
              <a:rPr lang="en-GB" sz="1400" b="0" i="0">
                <a:solidFill>
                  <a:srgbClr val="000000"/>
                </a:solidFill>
                <a:latin typeface="Arial"/>
                <a:ea typeface="Arial"/>
                <a:cs typeface="Arial"/>
              </a:rPr>
              <a:t>​</a:t>
            </a:r>
          </a:p>
          <a:p>
            <a:pPr marL="285750" indent="-285750">
              <a:buFont typeface="Arial,Sans-Serif"/>
              <a:buChar char="•"/>
            </a:pPr>
            <a:r>
              <a:rPr lang="en-GB" sz="1400" b="1" i="0" u="none" strike="noStrike">
                <a:solidFill>
                  <a:srgbClr val="000000"/>
                </a:solidFill>
                <a:latin typeface="Arial"/>
                <a:ea typeface="Arial"/>
                <a:cs typeface="Arial"/>
              </a:rPr>
              <a:t>Finding Young People: </a:t>
            </a:r>
            <a:r>
              <a:rPr lang="en-GB" sz="1400" b="0" i="0" u="none" strike="noStrike">
                <a:solidFill>
                  <a:srgbClr val="000000"/>
                </a:solidFill>
                <a:latin typeface="Arial"/>
                <a:ea typeface="Arial"/>
                <a:cs typeface="Arial"/>
              </a:rPr>
              <a:t>DWP will [ensure your opportunities are shared locally during </a:t>
            </a:r>
            <a:r>
              <a:rPr lang="en-GB" sz="1400">
                <a:solidFill>
                  <a:srgbClr val="000000"/>
                </a:solidFill>
                <a:latin typeface="Arial"/>
                <a:ea typeface="Arial"/>
                <a:cs typeface="Arial"/>
              </a:rPr>
              <a:t>weekly appointments</a:t>
            </a:r>
            <a:r>
              <a:rPr lang="en-GB" sz="1400" b="0" i="0" u="none" strike="noStrike">
                <a:solidFill>
                  <a:srgbClr val="000000"/>
                </a:solidFill>
                <a:latin typeface="Arial"/>
                <a:ea typeface="Arial"/>
                <a:cs typeface="Arial"/>
              </a:rPr>
              <a:t> with young people at Jobcentres or Youth Hubs].</a:t>
            </a:r>
            <a:r>
              <a:rPr lang="en-GB" sz="1400" b="0" i="0">
                <a:solidFill>
                  <a:srgbClr val="000000"/>
                </a:solidFill>
                <a:latin typeface="Arial"/>
                <a:ea typeface="Arial"/>
                <a:cs typeface="Arial"/>
              </a:rPr>
              <a:t>​</a:t>
            </a:r>
          </a:p>
        </p:txBody>
      </p:sp>
      <p:sp>
        <p:nvSpPr>
          <p:cNvPr id="43" name="TextBox 42">
            <a:extLst>
              <a:ext uri="{FF2B5EF4-FFF2-40B4-BE49-F238E27FC236}">
                <a16:creationId xmlns:a16="http://schemas.microsoft.com/office/drawing/2014/main" id="{A8D9B04F-D473-54D6-A179-2E7925C529AA}"/>
              </a:ext>
            </a:extLst>
          </p:cNvPr>
          <p:cNvSpPr txBox="1"/>
          <p:nvPr/>
        </p:nvSpPr>
        <p:spPr>
          <a:xfrm>
            <a:off x="2511380" y="5118341"/>
            <a:ext cx="92886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400" b="1" i="0" u="none" strike="noStrike">
                <a:solidFill>
                  <a:srgbClr val="000000"/>
                </a:solidFill>
                <a:latin typeface="Arial"/>
                <a:ea typeface="Arial"/>
                <a:cs typeface="Arial"/>
              </a:rPr>
              <a:t>Post-programme support: </a:t>
            </a:r>
            <a:r>
              <a:rPr lang="en-GB" sz="1400" b="0" i="0" u="none" strike="noStrike">
                <a:solidFill>
                  <a:srgbClr val="000000"/>
                </a:solidFill>
                <a:latin typeface="Arial"/>
                <a:ea typeface="Arial"/>
                <a:cs typeface="Arial"/>
              </a:rPr>
              <a:t>Led by employers, with continued DWP support to find young people, </a:t>
            </a:r>
            <a:r>
              <a:rPr lang="en-GB" sz="1400">
                <a:solidFill>
                  <a:srgbClr val="000000"/>
                </a:solidFill>
                <a:latin typeface="Arial"/>
                <a:ea typeface="Arial"/>
                <a:cs typeface="Arial"/>
              </a:rPr>
              <a:t>and Work</a:t>
            </a:r>
            <a:r>
              <a:rPr lang="en-GB" sz="1400" b="0" i="0" u="none" strike="noStrike">
                <a:solidFill>
                  <a:srgbClr val="000000"/>
                </a:solidFill>
                <a:latin typeface="Arial"/>
                <a:ea typeface="Arial"/>
                <a:cs typeface="Arial"/>
              </a:rPr>
              <a:t> Coach support for young people participating. Young people will also be able to access </a:t>
            </a:r>
            <a:r>
              <a:rPr lang="en-GB" sz="1400">
                <a:solidFill>
                  <a:srgbClr val="000000"/>
                </a:solidFill>
                <a:latin typeface="Arial"/>
                <a:ea typeface="Arial"/>
                <a:cs typeface="Arial"/>
              </a:rPr>
              <a:t>wider opportunities</a:t>
            </a:r>
            <a:r>
              <a:rPr lang="en-GB" sz="1400" b="0" i="0" u="none" strike="noStrike">
                <a:solidFill>
                  <a:srgbClr val="000000"/>
                </a:solidFill>
                <a:latin typeface="Arial"/>
                <a:ea typeface="Arial"/>
                <a:cs typeface="Arial"/>
              </a:rPr>
              <a:t> and support through the Youth Guarantee. </a:t>
            </a:r>
            <a:r>
              <a:rPr lang="en-GB" sz="1400" b="0" i="0">
                <a:solidFill>
                  <a:srgbClr val="000000"/>
                </a:solidFill>
                <a:latin typeface="Arial"/>
                <a:ea typeface="Arial"/>
                <a:cs typeface="Arial"/>
              </a:rPr>
              <a:t>​</a:t>
            </a:r>
          </a:p>
          <a:p>
            <a:pPr marL="285750" lvl="0" indent="-285750" algn="l" rtl="0">
              <a:buFont typeface="Arial,Sans-Serif"/>
              <a:buChar char="•"/>
            </a:pPr>
            <a:r>
              <a:rPr lang="en-GB" sz="1400" b="1" i="0" u="none" strike="noStrike">
                <a:solidFill>
                  <a:srgbClr val="000000"/>
                </a:solidFill>
                <a:latin typeface="Arial"/>
                <a:ea typeface="Arial"/>
                <a:cs typeface="Arial"/>
              </a:rPr>
              <a:t>Evaluation: </a:t>
            </a:r>
            <a:r>
              <a:rPr lang="en-GB" sz="1400" b="0" i="0" u="none" strike="noStrike">
                <a:solidFill>
                  <a:srgbClr val="000000"/>
                </a:solidFill>
                <a:latin typeface="Arial"/>
                <a:ea typeface="Arial"/>
                <a:cs typeface="Arial"/>
              </a:rPr>
              <a:t>We are developing plans to evaluate the impact of work experience placements.</a:t>
            </a:r>
            <a:r>
              <a:rPr lang="en-US" sz="1400" b="0" i="0">
                <a:solidFill>
                  <a:srgbClr val="000000"/>
                </a:solidFill>
                <a:latin typeface="Arial"/>
                <a:ea typeface="Arial"/>
                <a:cs typeface="Arial"/>
              </a:rPr>
              <a:t>​</a:t>
            </a:r>
          </a:p>
        </p:txBody>
      </p:sp>
    </p:spTree>
    <p:extLst>
      <p:ext uri="{BB962C8B-B14F-4D97-AF65-F5344CB8AC3E}">
        <p14:creationId xmlns:p14="http://schemas.microsoft.com/office/powerpoint/2010/main" val="361595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A41C-34AB-2E59-0832-B7FF896891FB}"/>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C975A45B-4D5D-C5A8-ED05-50DCD526B428}"/>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EE8BFFFA-4677-1CFD-C601-52DC10B02657}"/>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19151CCF-E4B7-66E6-C252-7F9A274118A4}"/>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a:solidFill>
                  <a:srgbClr val="001540"/>
                </a:solidFill>
                <a:ea typeface="Helvetica Neue Condensed" panose="02000503000000020004" pitchFamily="2" charset="0"/>
              </a:rPr>
              <a:t>Sector-Based Work Academy </a:t>
            </a:r>
            <a:r>
              <a:rPr lang="en-US" sz="3500" b="1" err="1">
                <a:solidFill>
                  <a:srgbClr val="001540"/>
                </a:solidFill>
                <a:ea typeface="Helvetica Neue Condensed" panose="02000503000000020004" pitchFamily="2" charset="0"/>
              </a:rPr>
              <a:t>Programmes</a:t>
            </a:r>
            <a:r>
              <a:rPr lang="en-US" sz="3500" b="1">
                <a:solidFill>
                  <a:srgbClr val="001540"/>
                </a:solidFill>
                <a:ea typeface="Helvetica Neue Condensed" panose="02000503000000020004" pitchFamily="2" charset="0"/>
              </a:rPr>
              <a:t> (SWAPs) </a:t>
            </a:r>
            <a:endParaRPr lang="en-US" b="1"/>
          </a:p>
        </p:txBody>
      </p:sp>
      <p:sp>
        <p:nvSpPr>
          <p:cNvPr id="4" name="Title 1">
            <a:extLst>
              <a:ext uri="{FF2B5EF4-FFF2-40B4-BE49-F238E27FC236}">
                <a16:creationId xmlns:a16="http://schemas.microsoft.com/office/drawing/2014/main" id="{1B18FDB9-1A0E-7102-D625-539FABDD3DD4}"/>
              </a:ext>
            </a:extLst>
          </p:cNvPr>
          <p:cNvSpPr txBox="1">
            <a:spLocks/>
          </p:cNvSpPr>
          <p:nvPr/>
        </p:nvSpPr>
        <p:spPr>
          <a:xfrm>
            <a:off x="2544327" y="1153825"/>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Short vocational placements lasting up to 6 weeks, designed around a genuine job vacancy and to build sector-specific skills. The placements will include an element of work experience, training and a guaranteed job interview.</a:t>
            </a:r>
            <a:endParaRPr lang="en-GB" sz="1400">
              <a:latin typeface="Arial" panose="020B0604020202020204" pitchFamily="34" charset="0"/>
              <a:ea typeface="Helvetica Neue" panose="02000503000000020004" pitchFamily="2" charset="0"/>
              <a:cs typeface="Arial" panose="020B0604020202020204" pitchFamily="34"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Target: </a:t>
            </a:r>
            <a:r>
              <a:rPr lang="en-GB" sz="1400">
                <a:ea typeface="Helvetica Neue" panose="02000503000000020004" pitchFamily="2" charset="0"/>
              </a:rPr>
              <a:t>As part of the Youth Guarantee, DWP is expanding the number of SWAP starts by 145,000 over the next three financial years.</a:t>
            </a:r>
            <a:endParaRPr lang="en-GB" sz="1400">
              <a:latin typeface="Arial" panose="020B0604020202020204" pitchFamily="34" charset="0"/>
              <a:ea typeface="Helvetica Neue" panose="02000503000000020004" pitchFamily="2" charset="0"/>
              <a:cs typeface="Arial" panose="020B0604020202020204" pitchFamily="34"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Funding and support</a:t>
            </a:r>
            <a:r>
              <a:rPr lang="en-GB" sz="1400">
                <a:ea typeface="Helvetica Neue" panose="02000503000000020004" pitchFamily="2" charset="0"/>
              </a:rPr>
              <a:t>: DWP cover the costs of training, and will lead the design and delivery of the programme with you. </a:t>
            </a:r>
          </a:p>
          <a:p>
            <a:pPr marL="285750" indent="-285750">
              <a:lnSpc>
                <a:spcPct val="100000"/>
              </a:lnSpc>
              <a:spcBef>
                <a:spcPct val="20000"/>
              </a:spcBef>
              <a:spcAft>
                <a:spcPct val="0"/>
              </a:spcAft>
              <a:buFont typeface="Arial,Sans-Serif"/>
              <a:buChar char="•"/>
            </a:pPr>
            <a:endParaRPr lang="en-GB" sz="1600">
              <a:ea typeface="Helvetica Neue" panose="02000503000000020004" pitchFamily="2" charset="0"/>
            </a:endParaRPr>
          </a:p>
        </p:txBody>
      </p:sp>
      <p:sp>
        <p:nvSpPr>
          <p:cNvPr id="6" name="Delay 5">
            <a:extLst>
              <a:ext uri="{FF2B5EF4-FFF2-40B4-BE49-F238E27FC236}">
                <a16:creationId xmlns:a16="http://schemas.microsoft.com/office/drawing/2014/main" id="{3C1A39C9-E9BC-B484-CB93-BBC71E72664C}"/>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2D6DA119-5F9E-A29E-A3B6-E07131E936CF}"/>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807C0B34-7319-7D29-6206-733B6B42DAA2}"/>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8</a:t>
            </a:fld>
            <a:endParaRPr lang="en-US"/>
          </a:p>
        </p:txBody>
      </p:sp>
      <p:sp>
        <p:nvSpPr>
          <p:cNvPr id="37" name="TextBox 36">
            <a:extLst>
              <a:ext uri="{FF2B5EF4-FFF2-40B4-BE49-F238E27FC236}">
                <a16:creationId xmlns:a16="http://schemas.microsoft.com/office/drawing/2014/main" id="{87AFD0C7-DE9D-4294-B75C-A7634E52144A}"/>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What is it?</a:t>
            </a:r>
          </a:p>
        </p:txBody>
      </p:sp>
      <p:sp>
        <p:nvSpPr>
          <p:cNvPr id="38" name="TextBox 37">
            <a:extLst>
              <a:ext uri="{FF2B5EF4-FFF2-40B4-BE49-F238E27FC236}">
                <a16:creationId xmlns:a16="http://schemas.microsoft.com/office/drawing/2014/main" id="{A0459A74-B942-1A7B-C086-6B485EEAEAA3}"/>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Getting started</a:t>
            </a:r>
          </a:p>
        </p:txBody>
      </p:sp>
      <p:sp>
        <p:nvSpPr>
          <p:cNvPr id="39" name="TextBox 38">
            <a:extLst>
              <a:ext uri="{FF2B5EF4-FFF2-40B4-BE49-F238E27FC236}">
                <a16:creationId xmlns:a16="http://schemas.microsoft.com/office/drawing/2014/main" id="{12441FFD-E07E-549E-A045-0DED620FD21B}"/>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38C8FBB5-BD56-7BE7-A5F6-21593F76B84D}"/>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27ACBE3D-F9B6-34DA-5C26-39834375068A}"/>
              </a:ext>
            </a:extLst>
          </p:cNvPr>
          <p:cNvSpPr txBox="1"/>
          <p:nvPr/>
        </p:nvSpPr>
        <p:spPr>
          <a:xfrm>
            <a:off x="2498565" y="2822225"/>
            <a:ext cx="9470085" cy="1094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a:latin typeface="Arial"/>
                <a:cs typeface="Arial"/>
              </a:rPr>
              <a:t>Get a DWP contact: </a:t>
            </a:r>
            <a:r>
              <a:rPr lang="en-GB" sz="1400">
                <a:latin typeface="Arial"/>
                <a:cs typeface="Arial"/>
              </a:rPr>
              <a:t>Contact our Employer Services Line at 0800 169 0178 or </a:t>
            </a:r>
            <a:r>
              <a:rPr lang="en-GB" sz="1400" err="1">
                <a:latin typeface="Arial"/>
                <a:cs typeface="Arial"/>
              </a:rPr>
              <a:t>or</a:t>
            </a:r>
            <a:r>
              <a:rPr lang="en-GB" sz="1400">
                <a:latin typeface="Arial"/>
                <a:cs typeface="Arial"/>
              </a:rPr>
              <a:t> complete the form on </a:t>
            </a:r>
            <a:r>
              <a:rPr lang="en-GB" sz="1400">
                <a:latin typeface="Arial"/>
                <a:cs typeface="Arial"/>
                <a:hlinkClick r:id="rId2"/>
              </a:rPr>
              <a:t>business.gov.uk/recruit </a:t>
            </a:r>
            <a:r>
              <a:rPr lang="en-GB" sz="1400">
                <a:latin typeface="Arial"/>
                <a:cs typeface="Arial"/>
              </a:rPr>
              <a:t>and DWP will assist in understanding if a SWAP is right for your business.</a:t>
            </a:r>
          </a:p>
          <a:p>
            <a:pPr marL="285750" indent="-285750">
              <a:lnSpc>
                <a:spcPts val="1950"/>
              </a:lnSpc>
              <a:spcAft>
                <a:spcPct val="0"/>
              </a:spcAft>
              <a:buFont typeface="Arial,Sans-Serif"/>
              <a:buChar char="•"/>
            </a:pPr>
            <a:r>
              <a:rPr lang="en-GB" sz="1400" b="1">
                <a:latin typeface="Arial"/>
                <a:cs typeface="Arial"/>
              </a:rPr>
              <a:t>Read the guidance: </a:t>
            </a:r>
            <a:r>
              <a:rPr lang="en-GB" sz="1400">
                <a:latin typeface="Arial"/>
                <a:cs typeface="Arial"/>
              </a:rPr>
              <a:t>DWP published an </a:t>
            </a:r>
            <a:r>
              <a:rPr lang="en-GB" sz="1400">
                <a:latin typeface="Arial"/>
                <a:cs typeface="Arial"/>
                <a:hlinkClick r:id="rId3"/>
              </a:rPr>
              <a:t>employer's guide</a:t>
            </a:r>
            <a:r>
              <a:rPr lang="en-GB" sz="1400">
                <a:latin typeface="Arial"/>
                <a:cs typeface="Arial"/>
              </a:rPr>
              <a:t> for SWAPs that outlines how SWAPs are run and how they can benefit your business.</a:t>
            </a:r>
          </a:p>
        </p:txBody>
      </p:sp>
      <p:sp>
        <p:nvSpPr>
          <p:cNvPr id="42" name="TextBox 41">
            <a:extLst>
              <a:ext uri="{FF2B5EF4-FFF2-40B4-BE49-F238E27FC236}">
                <a16:creationId xmlns:a16="http://schemas.microsoft.com/office/drawing/2014/main" id="{2C567D6C-098B-F05B-4724-0E214BCD3AAC}"/>
              </a:ext>
            </a:extLst>
          </p:cNvPr>
          <p:cNvSpPr txBox="1"/>
          <p:nvPr/>
        </p:nvSpPr>
        <p:spPr>
          <a:xfrm>
            <a:off x="2508893" y="3906202"/>
            <a:ext cx="94692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Aft>
                <a:spcPct val="0"/>
              </a:spcAft>
              <a:buFont typeface="Arial,Sans-Serif"/>
              <a:buChar char="•"/>
            </a:pPr>
            <a:r>
              <a:rPr lang="en-GB" sz="1200" b="1" i="0" u="none" strike="noStrike">
                <a:solidFill>
                  <a:srgbClr val="000000"/>
                </a:solidFill>
                <a:latin typeface="Arial"/>
                <a:ea typeface="Arial"/>
                <a:cs typeface="Arial"/>
              </a:rPr>
              <a:t>Delivery of programme: </a:t>
            </a:r>
            <a:r>
              <a:rPr lang="en-GB" sz="1200">
                <a:solidFill>
                  <a:srgbClr val="000000"/>
                </a:solidFill>
                <a:latin typeface="Arial"/>
                <a:ea typeface="Arial"/>
                <a:cs typeface="Arial"/>
              </a:rPr>
              <a:t>In England and Scotland, SWAPs are delivered in partnership with employers and come at no additional cost to you. Participants remain on Universal Credit for the duration </a:t>
            </a:r>
            <a:r>
              <a:rPr lang="en-GB" sz="1200" b="0" i="0" u="none" strike="noStrike">
                <a:solidFill>
                  <a:srgbClr val="000000"/>
                </a:solidFill>
                <a:latin typeface="Arial"/>
                <a:ea typeface="Arial"/>
                <a:cs typeface="Arial"/>
              </a:rPr>
              <a:t>of </a:t>
            </a:r>
            <a:r>
              <a:rPr lang="en-GB" sz="1200">
                <a:solidFill>
                  <a:srgbClr val="000000"/>
                </a:solidFill>
                <a:latin typeface="Arial"/>
                <a:ea typeface="Arial"/>
                <a:cs typeface="Arial"/>
              </a:rPr>
              <a:t>the programme </a:t>
            </a:r>
            <a:r>
              <a:rPr lang="en-GB" sz="1200" b="0" i="0" u="none" strike="noStrike">
                <a:solidFill>
                  <a:srgbClr val="000000"/>
                </a:solidFill>
                <a:latin typeface="Arial"/>
                <a:ea typeface="Arial"/>
                <a:cs typeface="Arial"/>
              </a:rPr>
              <a:t>and </a:t>
            </a:r>
            <a:r>
              <a:rPr lang="en-GB" sz="1200">
                <a:solidFill>
                  <a:srgbClr val="000000"/>
                </a:solidFill>
                <a:latin typeface="Arial"/>
                <a:ea typeface="Arial"/>
                <a:cs typeface="Arial"/>
              </a:rPr>
              <a:t>training costs are funded. SWAPs are not offered in Wales, but alternative support</a:t>
            </a:r>
            <a:r>
              <a:rPr lang="en-GB" sz="1200" b="0" i="0" u="none" strike="noStrike">
                <a:solidFill>
                  <a:srgbClr val="000000"/>
                </a:solidFill>
                <a:latin typeface="Arial"/>
                <a:ea typeface="Arial"/>
                <a:cs typeface="Arial"/>
              </a:rPr>
              <a:t> </a:t>
            </a:r>
            <a:r>
              <a:rPr lang="en-GB" sz="1200">
                <a:solidFill>
                  <a:srgbClr val="000000"/>
                </a:solidFill>
                <a:latin typeface="Arial"/>
                <a:ea typeface="Arial"/>
                <a:cs typeface="Arial"/>
              </a:rPr>
              <a:t>is available through </a:t>
            </a:r>
            <a:r>
              <a:rPr lang="en-GB" sz="1200" b="0" i="0" u="none" strike="noStrike">
                <a:solidFill>
                  <a:srgbClr val="000000"/>
                </a:solidFill>
                <a:latin typeface="Arial"/>
                <a:ea typeface="Arial"/>
                <a:cs typeface="Arial"/>
              </a:rPr>
              <a:t>the </a:t>
            </a:r>
            <a:r>
              <a:rPr lang="en-GB" sz="1200">
                <a:solidFill>
                  <a:srgbClr val="000000"/>
                </a:solidFill>
                <a:latin typeface="Arial"/>
                <a:ea typeface="Arial"/>
                <a:cs typeface="Arial"/>
              </a:rPr>
              <a:t>Wales Skills to Employment Pathway</a:t>
            </a:r>
            <a:r>
              <a:rPr lang="en-GB" sz="1200" b="0" i="0" u="none" strike="noStrike">
                <a:solidFill>
                  <a:srgbClr val="000000"/>
                </a:solidFill>
                <a:latin typeface="Arial"/>
                <a:ea typeface="Arial"/>
                <a:cs typeface="Arial"/>
              </a:rPr>
              <a:t>.</a:t>
            </a:r>
            <a:endParaRPr lang="en-GB" sz="1200" b="0" i="0">
              <a:solidFill>
                <a:srgbClr val="000000"/>
              </a:solidFill>
              <a:latin typeface="Arial"/>
              <a:ea typeface="Arial"/>
              <a:cs typeface="Arial"/>
            </a:endParaRPr>
          </a:p>
          <a:p>
            <a:pPr marL="285750" indent="-285750" algn="just">
              <a:spcAft>
                <a:spcPct val="0"/>
              </a:spcAft>
              <a:buFont typeface="Arial,Sans-Serif"/>
              <a:buChar char="•"/>
            </a:pPr>
            <a:r>
              <a:rPr lang="en-GB" sz="1200" b="1" i="0" u="none" strike="noStrike">
                <a:solidFill>
                  <a:srgbClr val="000000"/>
                </a:solidFill>
                <a:latin typeface="Arial"/>
                <a:ea typeface="Arial"/>
                <a:cs typeface="Arial"/>
              </a:rPr>
              <a:t>Finding Young People:</a:t>
            </a:r>
            <a:r>
              <a:rPr lang="en-GB" sz="1200" i="0" u="none" strike="noStrike">
                <a:solidFill>
                  <a:srgbClr val="000000"/>
                </a:solidFill>
                <a:latin typeface="Arial"/>
                <a:ea typeface="Arial"/>
                <a:cs typeface="Arial"/>
              </a:rPr>
              <a:t> </a:t>
            </a:r>
            <a:r>
              <a:rPr lang="en-GB" sz="1200">
                <a:solidFill>
                  <a:srgbClr val="000000"/>
                </a:solidFill>
                <a:latin typeface="Arial"/>
                <a:ea typeface="Arial"/>
                <a:cs typeface="Arial"/>
              </a:rPr>
              <a:t>We </a:t>
            </a:r>
            <a:r>
              <a:rPr lang="en-GB" sz="1200" b="0" i="0" u="none" strike="noStrike">
                <a:solidFill>
                  <a:srgbClr val="000000"/>
                </a:solidFill>
                <a:latin typeface="Arial"/>
                <a:ea typeface="Arial"/>
                <a:cs typeface="Arial"/>
              </a:rPr>
              <a:t>will </a:t>
            </a:r>
            <a:r>
              <a:rPr lang="en-GB" sz="1200">
                <a:solidFill>
                  <a:srgbClr val="000000"/>
                </a:solidFill>
                <a:latin typeface="Arial"/>
                <a:ea typeface="Arial"/>
                <a:cs typeface="Arial"/>
              </a:rPr>
              <a:t>work closely </a:t>
            </a:r>
            <a:r>
              <a:rPr lang="en-GB" sz="1200" b="0" i="0" u="none" strike="noStrike">
                <a:solidFill>
                  <a:srgbClr val="000000"/>
                </a:solidFill>
                <a:latin typeface="Arial"/>
                <a:ea typeface="Arial"/>
                <a:cs typeface="Arial"/>
              </a:rPr>
              <a:t>with </a:t>
            </a:r>
            <a:r>
              <a:rPr lang="en-GB" sz="1200">
                <a:solidFill>
                  <a:srgbClr val="000000"/>
                </a:solidFill>
                <a:latin typeface="Arial"/>
                <a:ea typeface="Arial"/>
                <a:cs typeface="Arial"/>
              </a:rPr>
              <a:t>employers to understand their recruitment needs and supply suitable candidates which will include </a:t>
            </a:r>
            <a:r>
              <a:rPr lang="en-GB" sz="1200" b="0" i="0" u="none" strike="noStrike">
                <a:solidFill>
                  <a:srgbClr val="000000"/>
                </a:solidFill>
                <a:latin typeface="Arial"/>
                <a:ea typeface="Arial"/>
                <a:cs typeface="Arial"/>
              </a:rPr>
              <a:t>young people </a:t>
            </a:r>
            <a:r>
              <a:rPr lang="en-GB" sz="1200">
                <a:solidFill>
                  <a:srgbClr val="000000"/>
                </a:solidFill>
                <a:latin typeface="Arial"/>
                <a:ea typeface="Arial"/>
                <a:cs typeface="Arial"/>
              </a:rPr>
              <a:t>aged 18-24 where appropriate.</a:t>
            </a:r>
          </a:p>
        </p:txBody>
      </p:sp>
      <p:sp>
        <p:nvSpPr>
          <p:cNvPr id="43" name="TextBox 42">
            <a:extLst>
              <a:ext uri="{FF2B5EF4-FFF2-40B4-BE49-F238E27FC236}">
                <a16:creationId xmlns:a16="http://schemas.microsoft.com/office/drawing/2014/main" id="{F3B52E69-C1E7-F1CF-3A6B-AC3A920E58DD}"/>
              </a:ext>
            </a:extLst>
          </p:cNvPr>
          <p:cNvSpPr txBox="1"/>
          <p:nvPr/>
        </p:nvSpPr>
        <p:spPr>
          <a:xfrm>
            <a:off x="2511380" y="5118341"/>
            <a:ext cx="9288654" cy="1094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ts val="1950"/>
              </a:lnSpc>
              <a:spcAft>
                <a:spcPct val="0"/>
              </a:spcAft>
              <a:buFont typeface="Arial,Sans-Serif"/>
              <a:buChar char="•"/>
            </a:pPr>
            <a:r>
              <a:rPr lang="en-GB" sz="1400" b="1" i="0" u="none" strike="noStrike">
                <a:solidFill>
                  <a:srgbClr val="000000"/>
                </a:solidFill>
                <a:latin typeface="Arial"/>
                <a:ea typeface="Arial"/>
                <a:cs typeface="Arial"/>
              </a:rPr>
              <a:t>Post-programme support:</a:t>
            </a:r>
            <a:r>
              <a:rPr lang="en-GB" sz="1600" b="1" i="0" u="none" strike="noStrike">
                <a:solidFill>
                  <a:srgbClr val="000000"/>
                </a:solidFill>
                <a:latin typeface="Arial"/>
                <a:ea typeface="Arial"/>
                <a:cs typeface="Arial"/>
              </a:rPr>
              <a:t> </a:t>
            </a:r>
            <a:r>
              <a:rPr lang="en-GB" sz="1400">
                <a:solidFill>
                  <a:srgbClr val="000000"/>
                </a:solidFill>
                <a:latin typeface="Arial"/>
                <a:ea typeface="Arial"/>
                <a:cs typeface="Arial"/>
              </a:rPr>
              <a:t>Participants </a:t>
            </a:r>
            <a:r>
              <a:rPr lang="en-GB" sz="1400" b="0" i="0" u="none" strike="noStrike">
                <a:solidFill>
                  <a:srgbClr val="000000"/>
                </a:solidFill>
                <a:latin typeface="Arial"/>
                <a:ea typeface="Arial"/>
                <a:cs typeface="Arial"/>
              </a:rPr>
              <a:t>will be </a:t>
            </a:r>
            <a:r>
              <a:rPr lang="en-GB" sz="1400">
                <a:solidFill>
                  <a:srgbClr val="000000"/>
                </a:solidFill>
                <a:latin typeface="Arial"/>
                <a:ea typeface="Arial"/>
                <a:cs typeface="Arial"/>
              </a:rPr>
              <a:t>offered a guaranteed job interview as part of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placement</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gn="just">
              <a:lnSpc>
                <a:spcPts val="1950"/>
              </a:lnSpc>
              <a:spcAft>
                <a:spcPct val="0"/>
              </a:spcAft>
              <a:buFont typeface="Arial,Sans-Serif"/>
              <a:buChar char="•"/>
            </a:pPr>
            <a:r>
              <a:rPr lang="en-GB" sz="1400" b="1" i="0" u="none" strike="noStrike">
                <a:solidFill>
                  <a:srgbClr val="000000"/>
                </a:solidFill>
                <a:latin typeface="Arial"/>
                <a:ea typeface="Arial"/>
                <a:cs typeface="Arial"/>
              </a:rPr>
              <a:t>Evaluation:</a:t>
            </a:r>
            <a:r>
              <a:rPr lang="en-GB" sz="1400" b="1">
                <a:solidFill>
                  <a:srgbClr val="000000"/>
                </a:solidFill>
                <a:latin typeface="Arial"/>
                <a:ea typeface="Arial"/>
                <a:cs typeface="Arial"/>
              </a:rPr>
              <a:t> </a:t>
            </a:r>
            <a:r>
              <a:rPr lang="en-GB" sz="1400">
                <a:solidFill>
                  <a:srgbClr val="000000"/>
                </a:solidFill>
                <a:latin typeface="Arial"/>
                <a:ea typeface="Arial"/>
                <a:cs typeface="Arial"/>
              </a:rPr>
              <a:t>An </a:t>
            </a:r>
            <a:r>
              <a:rPr lang="en-GB" sz="1400">
                <a:solidFill>
                  <a:srgbClr val="000000"/>
                </a:solidFill>
                <a:latin typeface="Arial"/>
                <a:ea typeface="Arial"/>
                <a:cs typeface="Arial"/>
                <a:hlinkClick r:id="rId4"/>
              </a:rPr>
              <a:t>Impact Assessment</a:t>
            </a:r>
            <a:r>
              <a:rPr lang="en-GB" sz="1400">
                <a:solidFill>
                  <a:srgbClr val="000000"/>
                </a:solidFill>
                <a:latin typeface="Arial"/>
                <a:ea typeface="Arial"/>
                <a:cs typeface="Arial"/>
              </a:rPr>
              <a:t> published in February 2025 found that on average, participants spent an additional 90 days in employment, earned £1,400 more and saved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taxpayer over £350 as a result </a:t>
            </a:r>
            <a:r>
              <a:rPr lang="en-GB" sz="1400" b="0" i="0" u="none" strike="noStrike">
                <a:solidFill>
                  <a:srgbClr val="000000"/>
                </a:solidFill>
                <a:latin typeface="Arial"/>
                <a:ea typeface="Arial"/>
                <a:cs typeface="Arial"/>
              </a:rPr>
              <a:t>of</a:t>
            </a:r>
            <a:r>
              <a:rPr lang="en-GB" sz="1400">
                <a:solidFill>
                  <a:srgbClr val="000000"/>
                </a:solidFill>
                <a:latin typeface="Arial"/>
                <a:ea typeface="Arial"/>
                <a:cs typeface="Arial"/>
              </a:rPr>
              <a:t> taking part in the programme</a:t>
            </a:r>
            <a:r>
              <a:rPr lang="en-GB" sz="1400" b="0" i="0" u="none" strike="noStrike">
                <a:solidFill>
                  <a:srgbClr val="000000"/>
                </a:solidFill>
                <a:latin typeface="Arial"/>
                <a:ea typeface="Arial"/>
                <a:cs typeface="Arial"/>
              </a:rPr>
              <a:t>.</a:t>
            </a:r>
            <a:endParaRPr lang="en-GB" sz="1400">
              <a:solidFill>
                <a:srgbClr val="000000"/>
              </a:solidFill>
              <a:latin typeface="Arial"/>
              <a:ea typeface="Arial"/>
              <a:cs typeface="Arial"/>
            </a:endParaRPr>
          </a:p>
        </p:txBody>
      </p:sp>
    </p:spTree>
    <p:extLst>
      <p:ext uri="{BB962C8B-B14F-4D97-AF65-F5344CB8AC3E}">
        <p14:creationId xmlns:p14="http://schemas.microsoft.com/office/powerpoint/2010/main" val="66476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50C1B-83F3-036E-5785-0EEB90C30B44}"/>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9AD3D680-0653-66E7-A04F-781D230AA9A0}"/>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B0CFBBE9-DBEA-5D68-31E1-5CB3C158F9B6}"/>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33307834-D03E-3371-41C3-9BABFD39BA9E}"/>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a:solidFill>
                  <a:srgbClr val="001540"/>
                </a:solidFill>
              </a:rPr>
              <a:t>Youth Jobs Grant: Universal Credit Hiring Incentives </a:t>
            </a:r>
          </a:p>
        </p:txBody>
      </p:sp>
      <p:sp>
        <p:nvSpPr>
          <p:cNvPr id="4" name="Title 1">
            <a:extLst>
              <a:ext uri="{FF2B5EF4-FFF2-40B4-BE49-F238E27FC236}">
                <a16:creationId xmlns:a16="http://schemas.microsoft.com/office/drawing/2014/main" id="{734DDFAD-5046-0416-FCED-04DB174835F8}"/>
              </a:ext>
            </a:extLst>
          </p:cNvPr>
          <p:cNvSpPr txBox="1">
            <a:spLocks/>
          </p:cNvSpPr>
          <p:nvPr/>
        </p:nvSpPr>
        <p:spPr>
          <a:xfrm>
            <a:off x="2544327" y="1153825"/>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A £3,000 incentive payment for employing eligible 18-24-year-olds who have been claiming Universal Credit and unemployed for over 6 months</a:t>
            </a:r>
            <a:endParaRPr lang="en-US" sz="140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Target: </a:t>
            </a:r>
            <a:r>
              <a:rPr lang="en-GB" sz="1400">
                <a:ea typeface="Helvetica Neue" panose="02000503000000020004" pitchFamily="2" charset="0"/>
              </a:rPr>
              <a:t>Funding is available for up to 20,000 positions per year.</a:t>
            </a:r>
            <a:endParaRPr lang="en-US" sz="1400"/>
          </a:p>
          <a:p>
            <a:pPr>
              <a:lnSpc>
                <a:spcPct val="100000"/>
              </a:lnSpc>
              <a:spcBef>
                <a:spcPct val="20000"/>
              </a:spcBef>
              <a:spcAft>
                <a:spcPct val="0"/>
              </a:spcAft>
            </a:pPr>
            <a:endParaRPr lang="en-GB" sz="1400">
              <a:ea typeface="Helvetica Neue" panose="02000503000000020004" pitchFamily="2" charset="0"/>
            </a:endParaRPr>
          </a:p>
        </p:txBody>
      </p:sp>
      <p:sp>
        <p:nvSpPr>
          <p:cNvPr id="6" name="Delay 5">
            <a:extLst>
              <a:ext uri="{FF2B5EF4-FFF2-40B4-BE49-F238E27FC236}">
                <a16:creationId xmlns:a16="http://schemas.microsoft.com/office/drawing/2014/main" id="{41A924A0-DF3D-FDCA-AA30-8445687A1012}"/>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98B343AD-3BA7-8D92-AE5F-06CCE2576BCB}"/>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2BC04A42-DB2A-4E0F-D471-A11AC2BB72EC}"/>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9</a:t>
            </a:fld>
            <a:endParaRPr lang="en-US"/>
          </a:p>
        </p:txBody>
      </p:sp>
      <p:sp>
        <p:nvSpPr>
          <p:cNvPr id="37" name="TextBox 36">
            <a:extLst>
              <a:ext uri="{FF2B5EF4-FFF2-40B4-BE49-F238E27FC236}">
                <a16:creationId xmlns:a16="http://schemas.microsoft.com/office/drawing/2014/main" id="{7D190A61-8133-8989-A969-5CF5DF556B48}"/>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What is it?</a:t>
            </a:r>
          </a:p>
        </p:txBody>
      </p:sp>
      <p:sp>
        <p:nvSpPr>
          <p:cNvPr id="38" name="TextBox 37">
            <a:extLst>
              <a:ext uri="{FF2B5EF4-FFF2-40B4-BE49-F238E27FC236}">
                <a16:creationId xmlns:a16="http://schemas.microsoft.com/office/drawing/2014/main" id="{74FF7D74-48FC-1CB1-6FEB-C6314BA92E50}"/>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Getting started</a:t>
            </a:r>
          </a:p>
        </p:txBody>
      </p:sp>
      <p:sp>
        <p:nvSpPr>
          <p:cNvPr id="39" name="TextBox 38">
            <a:extLst>
              <a:ext uri="{FF2B5EF4-FFF2-40B4-BE49-F238E27FC236}">
                <a16:creationId xmlns:a16="http://schemas.microsoft.com/office/drawing/2014/main" id="{2C298D94-B9A3-1A5B-1A46-A5B163268D2A}"/>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C8211D5A-1306-CA4F-02DA-750C5FFBFA42}"/>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F3641797-BDD1-5F7B-5718-B19660F48154}"/>
              </a:ext>
            </a:extLst>
          </p:cNvPr>
          <p:cNvSpPr txBox="1"/>
          <p:nvPr/>
        </p:nvSpPr>
        <p:spPr>
          <a:xfrm>
            <a:off x="2498565" y="2822225"/>
            <a:ext cx="9470085" cy="845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a:latin typeface="Arial"/>
                <a:cs typeface="Arial"/>
              </a:rPr>
              <a:t>Getting involved: </a:t>
            </a:r>
            <a:r>
              <a:rPr lang="en-GB" sz="1400">
                <a:latin typeface="Arial"/>
                <a:cs typeface="Arial"/>
              </a:rPr>
              <a:t>Details of how to offer a vacancy to an eligible young person and to take up the incentive payment will be released closer to the scheme launch date in June. Pre-registration is available on business.gov.uk/recruit </a:t>
            </a:r>
            <a:endParaRPr lang="en-US" sz="1400"/>
          </a:p>
        </p:txBody>
      </p:sp>
      <p:sp>
        <p:nvSpPr>
          <p:cNvPr id="42" name="TextBox 41">
            <a:extLst>
              <a:ext uri="{FF2B5EF4-FFF2-40B4-BE49-F238E27FC236}">
                <a16:creationId xmlns:a16="http://schemas.microsoft.com/office/drawing/2014/main" id="{908FD47E-235A-9EB6-7C82-A365F1BE8516}"/>
              </a:ext>
            </a:extLst>
          </p:cNvPr>
          <p:cNvSpPr txBox="1"/>
          <p:nvPr/>
        </p:nvSpPr>
        <p:spPr>
          <a:xfrm>
            <a:off x="2508893" y="3906202"/>
            <a:ext cx="9469237" cy="1333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Delivery of programme: </a:t>
            </a:r>
            <a:r>
              <a:rPr lang="en-GB" sz="1400">
                <a:solidFill>
                  <a:srgbClr val="000000"/>
                </a:solidFill>
                <a:latin typeface="Arial"/>
                <a:ea typeface="Arial"/>
                <a:cs typeface="Arial"/>
              </a:rPr>
              <a:t>The hiring incentive scheme will launch in June. The scheme will provide up to 20,000 positions per year for young people across Great Britain</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Finding Young People: </a:t>
            </a:r>
            <a:r>
              <a:rPr lang="en-GB" sz="1400">
                <a:solidFill>
                  <a:srgbClr val="000000"/>
                </a:solidFill>
                <a:latin typeface="Arial"/>
                <a:ea typeface="Arial"/>
                <a:cs typeface="Arial"/>
              </a:rPr>
              <a:t>Details of how eligible </a:t>
            </a:r>
            <a:r>
              <a:rPr lang="en-GB" sz="1400" b="0" i="0" u="none" strike="noStrike">
                <a:solidFill>
                  <a:srgbClr val="000000"/>
                </a:solidFill>
                <a:latin typeface="Arial"/>
                <a:ea typeface="Arial"/>
                <a:cs typeface="Arial"/>
              </a:rPr>
              <a:t>young people </a:t>
            </a:r>
            <a:r>
              <a:rPr lang="en-GB" sz="1400">
                <a:solidFill>
                  <a:srgbClr val="000000"/>
                </a:solidFill>
                <a:latin typeface="Arial"/>
                <a:ea typeface="Arial"/>
                <a:cs typeface="Arial"/>
              </a:rPr>
              <a:t>can find a position will be shared closer to the scheme launch date.</a:t>
            </a:r>
          </a:p>
          <a:p>
            <a:pPr algn="just">
              <a:spcAft>
                <a:spcPct val="0"/>
              </a:spcAft>
            </a:pPr>
            <a:endParaRPr lang="en-GB" sz="1400" b="0" i="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3306E4C7-C749-6A0B-FB9E-7A7E8D7A0312}"/>
              </a:ext>
            </a:extLst>
          </p:cNvPr>
          <p:cNvSpPr txBox="1"/>
          <p:nvPr/>
        </p:nvSpPr>
        <p:spPr>
          <a:xfrm>
            <a:off x="2511380" y="5118341"/>
            <a:ext cx="9288654" cy="1100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Post-programme support: </a:t>
            </a:r>
            <a:r>
              <a:rPr lang="en-GB" sz="1400">
                <a:solidFill>
                  <a:srgbClr val="000000"/>
                </a:solidFill>
                <a:latin typeface="Arial"/>
                <a:ea typeface="Arial"/>
                <a:cs typeface="Arial"/>
              </a:rPr>
              <a:t>Our ambition is for young people to find sustained employment through the hiring incentive. Where this is not achieved, young people </a:t>
            </a:r>
            <a:r>
              <a:rPr lang="en-GB" sz="1400" b="0" i="0" u="none" strike="noStrike">
                <a:solidFill>
                  <a:srgbClr val="000000"/>
                </a:solidFill>
                <a:latin typeface="Arial"/>
                <a:ea typeface="Arial"/>
                <a:cs typeface="Arial"/>
              </a:rPr>
              <a:t>will </a:t>
            </a:r>
            <a:r>
              <a:rPr lang="en-GB" sz="1400">
                <a:solidFill>
                  <a:srgbClr val="000000"/>
                </a:solidFill>
                <a:latin typeface="Arial"/>
                <a:ea typeface="Arial"/>
                <a:cs typeface="Arial"/>
              </a:rPr>
              <a:t>continue to receive support through the Youth Guarantee</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Evaluation:</a:t>
            </a:r>
            <a:r>
              <a:rPr lang="en-GB" sz="1400" b="1">
                <a:solidFill>
                  <a:srgbClr val="000000"/>
                </a:solidFill>
                <a:latin typeface="Arial"/>
                <a:ea typeface="Arial"/>
                <a:cs typeface="Arial"/>
              </a:rPr>
              <a:t> </a:t>
            </a:r>
            <a:r>
              <a:rPr lang="en-GB" sz="1400">
                <a:solidFill>
                  <a:srgbClr val="000000"/>
                </a:solidFill>
                <a:latin typeface="Arial"/>
                <a:ea typeface="Arial"/>
                <a:cs typeface="Arial"/>
              </a:rPr>
              <a:t>We are developing plans to evaluate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impact </a:t>
            </a:r>
            <a:r>
              <a:rPr lang="en-GB" sz="1400" b="0" i="0" u="none" strike="noStrike">
                <a:solidFill>
                  <a:srgbClr val="000000"/>
                </a:solidFill>
                <a:latin typeface="Arial"/>
                <a:ea typeface="Arial"/>
                <a:cs typeface="Arial"/>
              </a:rPr>
              <a:t>of</a:t>
            </a:r>
            <a:r>
              <a:rPr lang="en-GB" sz="1400">
                <a:solidFill>
                  <a:srgbClr val="000000"/>
                </a:solidFill>
                <a:latin typeface="Arial"/>
                <a:ea typeface="Arial"/>
                <a:cs typeface="Arial"/>
              </a:rPr>
              <a:t> the hiring incentive</a:t>
            </a:r>
            <a:r>
              <a:rPr lang="en-GB" sz="1400" b="0" i="0" u="none" strike="noStrike">
                <a:solidFill>
                  <a:srgbClr val="000000"/>
                </a:solidFill>
                <a:latin typeface="Arial"/>
                <a:ea typeface="Arial"/>
                <a:cs typeface="Arial"/>
              </a:rPr>
              <a:t>.</a:t>
            </a:r>
            <a:endParaRPr lang="en-US" sz="1400">
              <a:solidFill>
                <a:srgbClr val="000000"/>
              </a:solidFill>
              <a:latin typeface="Arial"/>
              <a:ea typeface="Arial"/>
              <a:cs typeface="Arial"/>
            </a:endParaRPr>
          </a:p>
        </p:txBody>
      </p:sp>
    </p:spTree>
    <p:extLst>
      <p:ext uri="{BB962C8B-B14F-4D97-AF65-F5344CB8AC3E}">
        <p14:creationId xmlns:p14="http://schemas.microsoft.com/office/powerpoint/2010/main" val="148626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4dbe3e-63b4-48d2-9d03-f0eb0c7bc09d"/>
    <lcf76f155ced4ddcb4097134ff3c332f xmlns="1c521b34-451f-4e81-89d0-b326838fb406">
      <Terms xmlns="http://schemas.microsoft.com/office/infopath/2007/PartnerControls"/>
    </lcf76f155ced4ddcb4097134ff3c332f>
    <RON xmlns="8f6e45f2-029b-4dc3-81e7-e0ce288b2555" xsi:nil="true"/>
    <_ip_UnifiedCompliancePolicyUIAction xmlns="http://schemas.microsoft.com/sharepoint/v3" xsi:nil="true"/>
    <Volume xmlns="1c521b34-451f-4e81-89d0-b326838fb406" xsi:nil="true"/>
    <Prefix xmlns="8f6e45f2-029b-4dc3-81e7-e0ce288b2555" xsi:nil="true"/>
    <Corporate_x0020_Record xmlns="8f6e45f2-029b-4dc3-81e7-e0ce288b2555">false</Corporate_x0020_Record>
    <File_Type xmlns="8f6e45f2-029b-4dc3-81e7-e0ce288b2555"/>
    <Key_x0020_Area xmlns="8f6e45f2-029b-4dc3-81e7-e0ce288b2555"/>
    <Policy_Area xmlns="8f6e45f2-029b-4dc3-81e7-e0ce288b2555" xsi:nil="true"/>
    <_ip_UnifiedCompliancePolicyProperties xmlns="http://schemas.microsoft.com/sharepoint/v3" xsi:nil="true"/>
    <File_x0020_No. xmlns="8f6e45f2-029b-4dc3-81e7-e0ce288b25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466A9013959C41B821A5203CB955B2" ma:contentTypeVersion="27" ma:contentTypeDescription="Create a new document." ma:contentTypeScope="" ma:versionID="cb7ac0a578cdbf14632870c4c19808be">
  <xsd:schema xmlns:xsd="http://www.w3.org/2001/XMLSchema" xmlns:xs="http://www.w3.org/2001/XMLSchema" xmlns:p="http://schemas.microsoft.com/office/2006/metadata/properties" xmlns:ns1="http://schemas.microsoft.com/sharepoint/v3" xmlns:ns2="1c521b34-451f-4e81-89d0-b326838fb406" xmlns:ns3="8f6e45f2-029b-4dc3-81e7-e0ce288b2555" xmlns:ns4="a04dbe3e-63b4-48d2-9d03-f0eb0c7bc09d" targetNamespace="http://schemas.microsoft.com/office/2006/metadata/properties" ma:root="true" ma:fieldsID="bde1f8b917ac0d9051a7b29a48ef4f91" ns1:_="" ns2:_="" ns3:_="" ns4:_="">
    <xsd:import namespace="http://schemas.microsoft.com/sharepoint/v3"/>
    <xsd:import namespace="1c521b34-451f-4e81-89d0-b326838fb406"/>
    <xsd:import namespace="8f6e45f2-029b-4dc3-81e7-e0ce288b2555"/>
    <xsd:import namespace="a04dbe3e-63b4-48d2-9d03-f0eb0c7bc0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3:Corporate_x0020_Record" minOccurs="0"/>
                <xsd:element ref="ns3:File_x0020_No." minOccurs="0"/>
                <xsd:element ref="ns3:File_Type" minOccurs="0"/>
                <xsd:element ref="ns3:Key_x0020_Area" minOccurs="0"/>
                <xsd:element ref="ns3:Prefix" minOccurs="0"/>
                <xsd:element ref="ns3:RON" minOccurs="0"/>
                <xsd:element ref="ns2:MediaServiceSearchProperties" minOccurs="0"/>
                <xsd:element ref="ns2:Volume" minOccurs="0"/>
                <xsd:element ref="ns3:Policy_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521b34-451f-4e81-89d0-b326838fb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Volume" ma:index="33" nillable="true" ma:displayName="Volume" ma:description="The volume is used to subdivide the file. For example, 'Meetings vol 1' is for 2016, 'vol 2' is for 2017 etc." ma:format="Dropdown" ma:internalName="Volu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6e45f2-029b-4dc3-81e7-e0ce288b25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Corporate_x0020_Record" ma:index="26" nillable="true" ma:displayName="Corporate Record" ma:default="0" ma:description="Is the item a record?&#10;If Yes - Left click on Check Box&#10;If No – Leave blank&#10;&#10;The Information Management Policy, says that registered files must be kept for all significant records. A significant record is an account of the achievements or performance, or decisions made on behalf of an organisation. DWP records must be accessible to scrutiny by the public. &#10;" ma:indexed="true" ma:internalName="Corporate_x0020_Record">
      <xsd:simpleType>
        <xsd:restriction base="dms:Boolean"/>
      </xsd:simpleType>
    </xsd:element>
    <xsd:element name="File_x0020_No." ma:index="27" nillable="true" ma:displayName="File No." ma:description="You must give each new subject a new file reference number in ascending numerical order. Decimal points, Roman numerals, letters, slashes (/ \) or leading zeros must not be used. All documents for the same subject should have the same file number." ma:internalName="File_x0020_No_x002e_">
      <xsd:simpleType>
        <xsd:restriction base="dms:Text">
          <xsd:maxLength value="10"/>
        </xsd:restriction>
      </xsd:simpleType>
    </xsd:element>
    <xsd:element name="File_Type" ma:index="28" nillable="true" ma:displayName="File_Type" ma:internalName="File_Type">
      <xsd:complexType>
        <xsd:complexContent>
          <xsd:extension base="dms:MultiChoice">
            <xsd:sequence>
              <xsd:element name="Value" maxOccurs="unbounded" minOccurs="0" nillable="true">
                <xsd:simpleType>
                  <xsd:restriction base="dms:Choice">
                    <xsd:enumeration value="Analysis"/>
                    <xsd:enumeration value="Briefing &amp; LTT"/>
                    <xsd:enumeration value="Commercial"/>
                    <xsd:enumeration value="Correspondence"/>
                    <xsd:enumeration value="Email"/>
                    <xsd:enumeration value="Email w Att."/>
                    <xsd:enumeration value="Evaluation"/>
                    <xsd:enumeration value="Evidence"/>
                    <xsd:enumeration value="Graphics"/>
                    <xsd:enumeration value="Hyperlink"/>
                    <xsd:enumeration value="Legal"/>
                    <xsd:enumeration value="Minutes"/>
                    <xsd:enumeration value="PQs &amp; FOIs"/>
                    <xsd:enumeration value="Presentation"/>
                    <xsd:enumeration value="Research &amp; Reports"/>
                    <xsd:enumeration value="Spreadsheet"/>
                    <xsd:enumeration value="Stats"/>
                    <xsd:enumeration value="Submission"/>
                    <xsd:enumeration value="WPSC"/>
                  </xsd:restriction>
                </xsd:simpleType>
              </xsd:element>
            </xsd:sequence>
          </xsd:extension>
        </xsd:complexContent>
      </xsd:complexType>
    </xsd:element>
    <xsd:element name="Key_x0020_Area" ma:index="29" nillable="true" ma:displayName="Key Area" ma:internalName="Key_x0020_Area">
      <xsd:complexType>
        <xsd:complexContent>
          <xsd:extension base="dms:MultiChoice">
            <xsd:sequence>
              <xsd:element name="Value" maxOccurs="unbounded" minOccurs="0" nillable="true">
                <xsd:simpleType>
                  <xsd:restriction base="dms:Choice">
                    <xsd:enumeration value="Admin"/>
                    <xsd:enumeration value="Bus. Planning"/>
                    <xsd:enumeration value="Comms"/>
                    <xsd:enumeration value="Data"/>
                    <xsd:enumeration value="Finance"/>
                    <xsd:enumeration value="L&amp;D"/>
                    <xsd:enumeration value="Meetings"/>
                    <xsd:enumeration value="Ministerial"/>
                    <xsd:enumeration value="Policy"/>
                    <xsd:enumeration value="Staffing"/>
                  </xsd:restriction>
                </xsd:simpleType>
              </xsd:element>
            </xsd:sequence>
          </xsd:extension>
        </xsd:complexContent>
      </xsd:complexType>
    </xsd:element>
    <xsd:element name="Prefix" ma:index="30" nillable="true" ma:displayName="Prefix" ma:description="most RON’s have several prefixes, you apply for these via the DWP Knowledge and Information Management Team.  Prefixes help you to organise your registries by topics." ma:internalName="Prefix">
      <xsd:simpleType>
        <xsd:restriction base="dms:Text">
          <xsd:maxLength value="10"/>
        </xsd:restriction>
      </xsd:simpleType>
    </xsd:element>
    <xsd:element name="RON" ma:index="31" nillable="true" ma:displayName="RON" ma:description="Registry Office Number (RON). This is a unique identifier for your registry. Your team or business area may have more than one RON if that makes it easier to manage your records." ma:internalName="RON">
      <xsd:simpleType>
        <xsd:restriction base="dms:Text">
          <xsd:maxLength value="10"/>
        </xsd:restriction>
      </xsd:simpleType>
    </xsd:element>
    <xsd:element name="Policy_Area" ma:index="34" nillable="true" ma:displayName="Policy_Area" ma:format="Dropdown" ma:internalName="Policy_Area">
      <xsd:simpleType>
        <xsd:restriction base="dms:Choice">
          <xsd:enumeration value="Care leavers"/>
          <xsd:enumeration value="Cross government"/>
          <xsd:enumeration value="Ex Offenders"/>
          <xsd:enumeration value="Expansion 1 and 2"/>
          <xsd:enumeration value="External Stakeholders"/>
          <xsd:enumeration value="Health and disability"/>
          <xsd:enumeration value="Kickstart"/>
          <xsd:enumeration value="Mentoring circles"/>
          <xsd:enumeration value="NEETs"/>
          <xsd:enumeration value="Place based"/>
          <xsd:enumeration value="Serious Violence"/>
          <xsd:enumeration value="Support for Schools"/>
          <xsd:enumeration value="Youth Employability Coach"/>
          <xsd:enumeration value="Youth Employment Programme"/>
          <xsd:enumeration value="Youth Hubs"/>
          <xsd:enumeration value="Youth Offer"/>
        </xsd:restriction>
      </xsd:simpleType>
    </xsd:element>
  </xsd:schema>
  <xsd:schema xmlns:xsd="http://www.w3.org/2001/XMLSchema" xmlns:xs="http://www.w3.org/2001/XMLSchema" xmlns:dms="http://schemas.microsoft.com/office/2006/documentManagement/types" xmlns:pc="http://schemas.microsoft.com/office/infopath/2007/PartnerControls" targetNamespace="a04dbe3e-63b4-48d2-9d03-f0eb0c7bc09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9e0fd8e-e4e7-41ae-b70d-832598c611c0}" ma:internalName="TaxCatchAll" ma:showField="CatchAllData" ma:web="8f6e45f2-029b-4dc3-81e7-e0ce288b2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84D1EE-3BB3-4526-B77E-EDE1274BAF76}">
  <ds:schemaRefs>
    <ds:schemaRef ds:uri="1c521b34-451f-4e81-89d0-b326838fb406"/>
    <ds:schemaRef ds:uri="http://schemas.microsoft.com/office/2006/documentManagement/types"/>
    <ds:schemaRef ds:uri="http://schemas.microsoft.com/office/infopath/2007/PartnerControls"/>
    <ds:schemaRef ds:uri="http://schemas.microsoft.com/sharepoint/v3"/>
    <ds:schemaRef ds:uri="http://purl.org/dc/terms/"/>
    <ds:schemaRef ds:uri="http://purl.org/dc/dcmitype/"/>
    <ds:schemaRef ds:uri="http://purl.org/dc/elements/1.1/"/>
    <ds:schemaRef ds:uri="http://schemas.microsoft.com/office/2006/metadata/properties"/>
    <ds:schemaRef ds:uri="a04dbe3e-63b4-48d2-9d03-f0eb0c7bc09d"/>
    <ds:schemaRef ds:uri="http://schemas.openxmlformats.org/package/2006/metadata/core-properties"/>
    <ds:schemaRef ds:uri="8f6e45f2-029b-4dc3-81e7-e0ce288b2555"/>
    <ds:schemaRef ds:uri="http://www.w3.org/XML/1998/namespace"/>
  </ds:schemaRefs>
</ds:datastoreItem>
</file>

<file path=customXml/itemProps2.xml><?xml version="1.0" encoding="utf-8"?>
<ds:datastoreItem xmlns:ds="http://schemas.openxmlformats.org/officeDocument/2006/customXml" ds:itemID="{D918F390-7FD0-4750-9C1D-828B440F3891}">
  <ds:schemaRefs>
    <ds:schemaRef ds:uri="http://schemas.microsoft.com/sharepoint/v3/contenttype/forms"/>
  </ds:schemaRefs>
</ds:datastoreItem>
</file>

<file path=customXml/itemProps3.xml><?xml version="1.0" encoding="utf-8"?>
<ds:datastoreItem xmlns:ds="http://schemas.openxmlformats.org/officeDocument/2006/customXml" ds:itemID="{EFA0F2D6-6C71-4225-BA89-B58E7DC07824}">
  <ds:schemaRefs>
    <ds:schemaRef ds:uri="1c521b34-451f-4e81-89d0-b326838fb406"/>
    <ds:schemaRef ds:uri="8f6e45f2-029b-4dc3-81e7-e0ce288b2555"/>
    <ds:schemaRef ds:uri="a04dbe3e-63b4-48d2-9d03-f0eb0c7bc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f0d0528-6c7f-46d4-8e8a-b1e66ed9d67e}" enabled="1" method="Privileged" siteId="{96f1f6e9-1057-4117-ac28-80cdfe86f8c3}" removed="0"/>
</clbl:labelList>
</file>

<file path=docProps/app.xml><?xml version="1.0" encoding="utf-8"?>
<Properties xmlns="http://schemas.openxmlformats.org/officeDocument/2006/extended-properties" xmlns:vt="http://schemas.openxmlformats.org/officeDocument/2006/docPropsVTypes">
  <TotalTime>3</TotalTime>
  <Words>3244</Words>
  <Application>Microsoft Office PowerPoint</Application>
  <PresentationFormat>Widescreen</PresentationFormat>
  <Paragraphs>248</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Aptos Display</vt:lpstr>
      <vt:lpstr>Aptos Narrow</vt:lpstr>
      <vt:lpstr>Arial</vt:lpstr>
      <vt:lpstr>Arial,Sans-Serif</vt:lpstr>
      <vt:lpstr>Calibri Light</vt:lpstr>
      <vt:lpstr>Courier New,monospace</vt:lpstr>
      <vt:lpstr>Helvetica Neue</vt:lpstr>
      <vt:lpstr>Helvetica Neue Condensed</vt:lpstr>
      <vt:lpstr>Office Theme</vt:lpstr>
      <vt:lpstr>The Youth Guarantee</vt:lpstr>
      <vt:lpstr>Just over 1 million young people are not earning 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Kourmouzoglou Penelope DWP COMMUNICATIONS DIRECTORATE</dc:creator>
  <cp:lastModifiedBy>Keogh Dave DWP Kennington Park</cp:lastModifiedBy>
  <cp:revision>5</cp:revision>
  <dcterms:created xsi:type="dcterms:W3CDTF">2025-11-19T11:23:42Z</dcterms:created>
  <dcterms:modified xsi:type="dcterms:W3CDTF">2026-06-17T14:03:42Z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0x0101007D466A9013959C41B821A5203CB955B2</vt:lpwstr>
  </property>
  <property fmtid="{D5CDD505-2E9C-101B-9397-08002B2CF9AE}" pid="3" name="MediaServiceImageTags">
    <vt:lpwstr/>
  </property>
  <property fmtid="{D5CDD505-2E9C-101B-9397-08002B2CF9AE}" pid="4" name="ClassificationContentMarkingFooterLocations">
    <vt:lpwstr>Office Theme:7</vt:lpwstr>
  </property>
  <property fmtid="{D5CDD505-2E9C-101B-9397-08002B2CF9AE}" pid="5" name="ClassificationContentMarkingFooterText">
    <vt:lpwstr>Official</vt:lpwstr>
  </property>
  <property fmtid="{D5CDD505-2E9C-101B-9397-08002B2CF9AE}" pid="6" name="ClassificationContentMarkingHeaderLocations">
    <vt:lpwstr>Office Theme:6</vt:lpwstr>
  </property>
  <property fmtid="{D5CDD505-2E9C-101B-9397-08002B2CF9AE}" pid="7" name="ClassificationContentMarkingHeaderText">
    <vt:lpwstr>Official</vt:lpwstr>
  </property>
</Properties>
</file>