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8" r:id="rId6"/>
    <p:sldId id="262" r:id="rId7"/>
    <p:sldId id="281" r:id="rId8"/>
    <p:sldId id="289" r:id="rId9"/>
    <p:sldId id="259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776"/>
    <a:srgbClr val="B43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FDF006-27A0-44B2-BD0B-15CFC4FF4903}" v="7" dt="2026-02-25T11:01:38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Kelman" userId="cd89ecbf-0f45-48b1-aa0b-a42f7e3d3787" providerId="ADAL" clId="{8058DA6E-6291-4C70-B2DA-EDCA3E3251CC}"/>
    <pc:docChg chg="undo custSel addSld delSld modSld sldOrd">
      <pc:chgData name="Kate Kelman" userId="cd89ecbf-0f45-48b1-aa0b-a42f7e3d3787" providerId="ADAL" clId="{8058DA6E-6291-4C70-B2DA-EDCA3E3251CC}" dt="2026-02-25T11:08:03.418" v="753" actId="26606"/>
      <pc:docMkLst>
        <pc:docMk/>
      </pc:docMkLst>
      <pc:sldChg chg="del">
        <pc:chgData name="Kate Kelman" userId="cd89ecbf-0f45-48b1-aa0b-a42f7e3d3787" providerId="ADAL" clId="{8058DA6E-6291-4C70-B2DA-EDCA3E3251CC}" dt="2026-02-25T09:16:00.999" v="2" actId="2696"/>
        <pc:sldMkLst>
          <pc:docMk/>
          <pc:sldMk cId="3667876502" sldId="257"/>
        </pc:sldMkLst>
      </pc:sldChg>
      <pc:sldChg chg="addSp modSp mod setBg">
        <pc:chgData name="Kate Kelman" userId="cd89ecbf-0f45-48b1-aa0b-a42f7e3d3787" providerId="ADAL" clId="{8058DA6E-6291-4C70-B2DA-EDCA3E3251CC}" dt="2026-02-25T11:08:03.418" v="753" actId="26606"/>
        <pc:sldMkLst>
          <pc:docMk/>
          <pc:sldMk cId="1068812463" sldId="258"/>
        </pc:sldMkLst>
        <pc:spChg chg="mod">
          <ac:chgData name="Kate Kelman" userId="cd89ecbf-0f45-48b1-aa0b-a42f7e3d3787" providerId="ADAL" clId="{8058DA6E-6291-4C70-B2DA-EDCA3E3251CC}" dt="2026-02-25T11:08:03.418" v="753" actId="26606"/>
          <ac:spMkLst>
            <pc:docMk/>
            <pc:sldMk cId="1068812463" sldId="258"/>
            <ac:spMk id="2" creationId="{5FC0893B-2DDA-AAF0-FFB5-26EB1760A156}"/>
          </ac:spMkLst>
        </pc:spChg>
        <pc:spChg chg="mod">
          <ac:chgData name="Kate Kelman" userId="cd89ecbf-0f45-48b1-aa0b-a42f7e3d3787" providerId="ADAL" clId="{8058DA6E-6291-4C70-B2DA-EDCA3E3251CC}" dt="2026-02-25T11:08:03.418" v="753" actId="26606"/>
          <ac:spMkLst>
            <pc:docMk/>
            <pc:sldMk cId="1068812463" sldId="258"/>
            <ac:spMk id="3" creationId="{584A69B0-7817-CA92-48AF-CF48B36EEBF1}"/>
          </ac:spMkLst>
        </pc:spChg>
        <pc:spChg chg="add">
          <ac:chgData name="Kate Kelman" userId="cd89ecbf-0f45-48b1-aa0b-a42f7e3d3787" providerId="ADAL" clId="{8058DA6E-6291-4C70-B2DA-EDCA3E3251CC}" dt="2026-02-25T11:08:03.418" v="753" actId="26606"/>
          <ac:spMkLst>
            <pc:docMk/>
            <pc:sldMk cId="1068812463" sldId="258"/>
            <ac:spMk id="10" creationId="{7FF47CB7-972F-479F-A36D-9E72D26EC8DA}"/>
          </ac:spMkLst>
        </pc:spChg>
        <pc:spChg chg="add">
          <ac:chgData name="Kate Kelman" userId="cd89ecbf-0f45-48b1-aa0b-a42f7e3d3787" providerId="ADAL" clId="{8058DA6E-6291-4C70-B2DA-EDCA3E3251CC}" dt="2026-02-25T11:08:03.418" v="753" actId="26606"/>
          <ac:spMkLst>
            <pc:docMk/>
            <pc:sldMk cId="1068812463" sldId="258"/>
            <ac:spMk id="12" creationId="{0D153B68-5844-490D-8E67-F616D6D721CA}"/>
          </ac:spMkLst>
        </pc:spChg>
        <pc:spChg chg="add">
          <ac:chgData name="Kate Kelman" userId="cd89ecbf-0f45-48b1-aa0b-a42f7e3d3787" providerId="ADAL" clId="{8058DA6E-6291-4C70-B2DA-EDCA3E3251CC}" dt="2026-02-25T11:08:03.418" v="753" actId="26606"/>
          <ac:spMkLst>
            <pc:docMk/>
            <pc:sldMk cId="1068812463" sldId="258"/>
            <ac:spMk id="14" creationId="{9A0D773F-7A7D-4DBB-9DEA-86BB8B8F4BC8}"/>
          </ac:spMkLst>
        </pc:spChg>
        <pc:picChg chg="mod">
          <ac:chgData name="Kate Kelman" userId="cd89ecbf-0f45-48b1-aa0b-a42f7e3d3787" providerId="ADAL" clId="{8058DA6E-6291-4C70-B2DA-EDCA3E3251CC}" dt="2026-02-25T11:08:03.418" v="753" actId="26606"/>
          <ac:picMkLst>
            <pc:docMk/>
            <pc:sldMk cId="1068812463" sldId="258"/>
            <ac:picMk id="5" creationId="{BE5BA9B8-50BD-6FC1-4DFA-9D3D3F186831}"/>
          </ac:picMkLst>
        </pc:picChg>
      </pc:sldChg>
      <pc:sldChg chg="delSp del mod">
        <pc:chgData name="Kate Kelman" userId="cd89ecbf-0f45-48b1-aa0b-a42f7e3d3787" providerId="ADAL" clId="{8058DA6E-6291-4C70-B2DA-EDCA3E3251CC}" dt="2026-02-25T09:15:56.196" v="1" actId="2696"/>
        <pc:sldMkLst>
          <pc:docMk/>
          <pc:sldMk cId="984393691" sldId="259"/>
        </pc:sldMkLst>
        <pc:picChg chg="del">
          <ac:chgData name="Kate Kelman" userId="cd89ecbf-0f45-48b1-aa0b-a42f7e3d3787" providerId="ADAL" clId="{8058DA6E-6291-4C70-B2DA-EDCA3E3251CC}" dt="2026-02-25T09:15:50.946" v="0" actId="478"/>
          <ac:picMkLst>
            <pc:docMk/>
            <pc:sldMk cId="984393691" sldId="259"/>
            <ac:picMk id="3" creationId="{F160B4E1-9B13-9CF5-3F3A-F23ED6AA11C1}"/>
          </ac:picMkLst>
        </pc:picChg>
      </pc:sldChg>
      <pc:sldChg chg="addSp delSp modSp new mod ord modNotesTx">
        <pc:chgData name="Kate Kelman" userId="cd89ecbf-0f45-48b1-aa0b-a42f7e3d3787" providerId="ADAL" clId="{8058DA6E-6291-4C70-B2DA-EDCA3E3251CC}" dt="2026-02-25T11:01:16.443" v="183" actId="20577"/>
        <pc:sldMkLst>
          <pc:docMk/>
          <pc:sldMk cId="2823449707" sldId="259"/>
        </pc:sldMkLst>
        <pc:spChg chg="del">
          <ac:chgData name="Kate Kelman" userId="cd89ecbf-0f45-48b1-aa0b-a42f7e3d3787" providerId="ADAL" clId="{8058DA6E-6291-4C70-B2DA-EDCA3E3251CC}" dt="2026-02-25T10:59:01.364" v="51" actId="478"/>
          <ac:spMkLst>
            <pc:docMk/>
            <pc:sldMk cId="2823449707" sldId="259"/>
            <ac:spMk id="2" creationId="{F9CA1B55-BED0-0814-17BB-D6F4208F1161}"/>
          </ac:spMkLst>
        </pc:spChg>
        <pc:spChg chg="del mod">
          <ac:chgData name="Kate Kelman" userId="cd89ecbf-0f45-48b1-aa0b-a42f7e3d3787" providerId="ADAL" clId="{8058DA6E-6291-4C70-B2DA-EDCA3E3251CC}" dt="2026-02-25T10:58:05.806" v="44" actId="22"/>
          <ac:spMkLst>
            <pc:docMk/>
            <pc:sldMk cId="2823449707" sldId="259"/>
            <ac:spMk id="3" creationId="{3771D4DA-4CE8-E634-C9C3-658DA6B00A55}"/>
          </ac:spMkLst>
        </pc:spChg>
        <pc:picChg chg="add mod ord">
          <ac:chgData name="Kate Kelman" userId="cd89ecbf-0f45-48b1-aa0b-a42f7e3d3787" providerId="ADAL" clId="{8058DA6E-6291-4C70-B2DA-EDCA3E3251CC}" dt="2026-02-25T10:58:18.394" v="48" actId="1076"/>
          <ac:picMkLst>
            <pc:docMk/>
            <pc:sldMk cId="2823449707" sldId="259"/>
            <ac:picMk id="5" creationId="{C5A8E0AC-199E-5988-3ED9-D790B9E7B895}"/>
          </ac:picMkLst>
        </pc:picChg>
        <pc:picChg chg="add mod">
          <ac:chgData name="Kate Kelman" userId="cd89ecbf-0f45-48b1-aa0b-a42f7e3d3787" providerId="ADAL" clId="{8058DA6E-6291-4C70-B2DA-EDCA3E3251CC}" dt="2026-02-25T10:58:43.377" v="50" actId="14100"/>
          <ac:picMkLst>
            <pc:docMk/>
            <pc:sldMk cId="2823449707" sldId="259"/>
            <ac:picMk id="6" creationId="{AA3D4DE8-2B75-2DB2-5070-4C166CE742E8}"/>
          </ac:picMkLst>
        </pc:picChg>
      </pc:sldChg>
      <pc:sldChg chg="add">
        <pc:chgData name="Kate Kelman" userId="cd89ecbf-0f45-48b1-aa0b-a42f7e3d3787" providerId="ADAL" clId="{8058DA6E-6291-4C70-B2DA-EDCA3E3251CC}" dt="2026-02-25T09:18:20.383" v="31"/>
        <pc:sldMkLst>
          <pc:docMk/>
          <pc:sldMk cId="2012820187" sldId="262"/>
        </pc:sldMkLst>
      </pc:sldChg>
      <pc:sldChg chg="add">
        <pc:chgData name="Kate Kelman" userId="cd89ecbf-0f45-48b1-aa0b-a42f7e3d3787" providerId="ADAL" clId="{8058DA6E-6291-4C70-B2DA-EDCA3E3251CC}" dt="2026-02-25T10:25:07.796" v="34"/>
        <pc:sldMkLst>
          <pc:docMk/>
          <pc:sldMk cId="0" sldId="281"/>
        </pc:sldMkLst>
      </pc:sldChg>
      <pc:sldChg chg="add">
        <pc:chgData name="Kate Kelman" userId="cd89ecbf-0f45-48b1-aa0b-a42f7e3d3787" providerId="ADAL" clId="{8058DA6E-6291-4C70-B2DA-EDCA3E3251CC}" dt="2026-02-25T10:25:07.796" v="34"/>
        <pc:sldMkLst>
          <pc:docMk/>
          <pc:sldMk cId="1424490519" sldId="289"/>
        </pc:sldMkLst>
      </pc:sldChg>
      <pc:sldChg chg="delSp modSp add del mod setBg delDesignElem">
        <pc:chgData name="Kate Kelman" userId="cd89ecbf-0f45-48b1-aa0b-a42f7e3d3787" providerId="ADAL" clId="{8058DA6E-6291-4C70-B2DA-EDCA3E3251CC}" dt="2026-02-25T10:59:15.932" v="52" actId="47"/>
        <pc:sldMkLst>
          <pc:docMk/>
          <pc:sldMk cId="1686921854" sldId="290"/>
        </pc:sldMkLst>
        <pc:spChg chg="del">
          <ac:chgData name="Kate Kelman" userId="cd89ecbf-0f45-48b1-aa0b-a42f7e3d3787" providerId="ADAL" clId="{8058DA6E-6291-4C70-B2DA-EDCA3E3251CC}" dt="2026-02-25T10:56:20.403" v="38"/>
          <ac:spMkLst>
            <pc:docMk/>
            <pc:sldMk cId="1686921854" sldId="290"/>
            <ac:spMk id="23" creationId="{955A2079-FA98-4876-80F0-72364A7D2EA4}"/>
          </ac:spMkLst>
        </pc:spChg>
        <pc:graphicFrameChg chg="mod modGraphic">
          <ac:chgData name="Kate Kelman" userId="cd89ecbf-0f45-48b1-aa0b-a42f7e3d3787" providerId="ADAL" clId="{8058DA6E-6291-4C70-B2DA-EDCA3E3251CC}" dt="2026-02-25T10:57:09.405" v="42" actId="14100"/>
          <ac:graphicFrameMkLst>
            <pc:docMk/>
            <pc:sldMk cId="1686921854" sldId="290"/>
            <ac:graphicFrameMk id="5" creationId="{0E511994-D5D5-12DB-E9AD-54555DF52D3F}"/>
          </ac:graphicFrameMkLst>
        </pc:graphicFrameChg>
      </pc:sldChg>
      <pc:sldChg chg="addSp modSp new mod setBg">
        <pc:chgData name="Kate Kelman" userId="cd89ecbf-0f45-48b1-aa0b-a42f7e3d3787" providerId="ADAL" clId="{8058DA6E-6291-4C70-B2DA-EDCA3E3251CC}" dt="2026-02-25T11:07:42.592" v="752" actId="255"/>
        <pc:sldMkLst>
          <pc:docMk/>
          <pc:sldMk cId="3473729484" sldId="290"/>
        </pc:sldMkLst>
        <pc:spChg chg="mod">
          <ac:chgData name="Kate Kelman" userId="cd89ecbf-0f45-48b1-aa0b-a42f7e3d3787" providerId="ADAL" clId="{8058DA6E-6291-4C70-B2DA-EDCA3E3251CC}" dt="2026-02-25T11:06:58.665" v="707" actId="26606"/>
          <ac:spMkLst>
            <pc:docMk/>
            <pc:sldMk cId="3473729484" sldId="290"/>
            <ac:spMk id="2" creationId="{3147737E-1621-72BE-C73D-3AAE110CBD11}"/>
          </ac:spMkLst>
        </pc:spChg>
        <pc:spChg chg="mod">
          <ac:chgData name="Kate Kelman" userId="cd89ecbf-0f45-48b1-aa0b-a42f7e3d3787" providerId="ADAL" clId="{8058DA6E-6291-4C70-B2DA-EDCA3E3251CC}" dt="2026-02-25T11:07:42.592" v="752" actId="255"/>
          <ac:spMkLst>
            <pc:docMk/>
            <pc:sldMk cId="3473729484" sldId="290"/>
            <ac:spMk id="3" creationId="{C7DED432-64B0-9775-90D1-362519B87E41}"/>
          </ac:spMkLst>
        </pc:spChg>
        <pc:spChg chg="add">
          <ac:chgData name="Kate Kelman" userId="cd89ecbf-0f45-48b1-aa0b-a42f7e3d3787" providerId="ADAL" clId="{8058DA6E-6291-4C70-B2DA-EDCA3E3251CC}" dt="2026-02-25T11:06:58.665" v="707" actId="26606"/>
          <ac:spMkLst>
            <pc:docMk/>
            <pc:sldMk cId="3473729484" sldId="290"/>
            <ac:spMk id="9" creationId="{7FF47CB7-972F-479F-A36D-9E72D26EC8DA}"/>
          </ac:spMkLst>
        </pc:spChg>
        <pc:spChg chg="add">
          <ac:chgData name="Kate Kelman" userId="cd89ecbf-0f45-48b1-aa0b-a42f7e3d3787" providerId="ADAL" clId="{8058DA6E-6291-4C70-B2DA-EDCA3E3251CC}" dt="2026-02-25T11:06:58.665" v="707" actId="26606"/>
          <ac:spMkLst>
            <pc:docMk/>
            <pc:sldMk cId="3473729484" sldId="290"/>
            <ac:spMk id="11" creationId="{0D153B68-5844-490D-8E67-F616D6D721CA}"/>
          </ac:spMkLst>
        </pc:spChg>
        <pc:spChg chg="add">
          <ac:chgData name="Kate Kelman" userId="cd89ecbf-0f45-48b1-aa0b-a42f7e3d3787" providerId="ADAL" clId="{8058DA6E-6291-4C70-B2DA-EDCA3E3251CC}" dt="2026-02-25T11:06:58.665" v="707" actId="26606"/>
          <ac:spMkLst>
            <pc:docMk/>
            <pc:sldMk cId="3473729484" sldId="290"/>
            <ac:spMk id="13" creationId="{9A0D773F-7A7D-4DBB-9DEA-86BB8B8F4BC8}"/>
          </ac:spMkLst>
        </pc:spChg>
        <pc:picChg chg="add mod">
          <ac:chgData name="Kate Kelman" userId="cd89ecbf-0f45-48b1-aa0b-a42f7e3d3787" providerId="ADAL" clId="{8058DA6E-6291-4C70-B2DA-EDCA3E3251CC}" dt="2026-02-25T11:06:58.665" v="707" actId="26606"/>
          <ac:picMkLst>
            <pc:docMk/>
            <pc:sldMk cId="3473729484" sldId="290"/>
            <ac:picMk id="4" creationId="{EE92821D-677F-EAEB-29B3-8FF4FD9673E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11452-ADF2-4B21-A43B-E13195B21806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F85D2-8D44-4C97-B84C-505F1CD65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heard from a range of provision: our ethnic minority employer engagement project, advance, </a:t>
            </a:r>
            <a:r>
              <a:rPr lang="en-GB" dirty="0" err="1"/>
              <a:t>jobfit</a:t>
            </a:r>
            <a:r>
              <a:rPr lang="en-GB" dirty="0"/>
              <a:t>, </a:t>
            </a:r>
            <a:r>
              <a:rPr lang="en-GB" dirty="0" err="1"/>
              <a:t>edinburgh</a:t>
            </a:r>
            <a:r>
              <a:rPr lang="en-GB" dirty="0"/>
              <a:t> college and DWP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F85D2-8D44-4C97-B84C-505F1CD659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8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2D424-DD43-8390-3B77-1D065A3E7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69DF4-0F63-8FE4-4006-BE8D80E24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0B2E2-E0EE-92EE-C7AC-D970730A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4A8-0FCB-4121-A1F7-7B93787673E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EB2C-A12A-9D5C-AA36-B45CB30A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F1CA-7172-5036-9A64-91CDBC5B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4C83-A671-4AC3-9821-205CD43B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9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0EB5-7159-1395-0259-24994824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A7803-4A3D-5D01-6171-53BF612E5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80C8E-E9CA-7200-361E-CAD0A0AF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4A8-0FCB-4121-A1F7-7B93787673E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D879C-0DB6-C119-F5E9-9DBFCE74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2982-C4A5-FEF4-3552-0ED32FA1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4C83-A671-4AC3-9821-205CD43B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12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B7D2DF-25CF-5760-36DD-ECB784E61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9A612-B05F-82D4-4967-7D56D1D28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DDB59-0893-CC64-24BC-BDFC970A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4A8-0FCB-4121-A1F7-7B93787673E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994A-D198-B0CF-5BED-26F16271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74263-6B1D-E236-7375-C52B40C8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4C83-A671-4AC3-9821-205CD43B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0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A6A2-69E8-A511-B221-9A851DAF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AAA84-C7B6-6D1D-1753-9E7FDA7B0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484DC-00A4-B30B-2A67-790770E4E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4A8-0FCB-4121-A1F7-7B93787673E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2903B-5563-8790-CE73-557FAF4B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5896F-A58C-2B08-0502-D3429214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4C83-A671-4AC3-9821-205CD43B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60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74BC-5585-A733-430D-94A8D4EC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642E5-40BB-D18B-DC68-ED2D2CE06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EDAB9-8465-8537-C9E8-1C28030E0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4A8-0FCB-4121-A1F7-7B93787673E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2CD77-3F4B-6EC6-1C86-9576BDF9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F93FE-46CF-AD82-765F-ECA6F2AC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4C83-A671-4AC3-9821-205CD43B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39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52A25-A70B-104B-08A4-033B032C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5AB69-83AD-A3AD-3801-38CE0268B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F61BD-BD3C-CE1B-9B55-97F905DA5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59489-1298-5E28-6906-C65FFBCFA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4A8-0FCB-4121-A1F7-7B93787673E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365AB-7ECF-6CFC-A028-B915D45C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1FE7A-159F-6206-5BFF-3E194AB4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4C83-A671-4AC3-9821-205CD43B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5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2669C-8465-1CA5-E223-439B2714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F9B07-E604-B8DB-C20D-311B9F7FB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D5ADC-AD08-B067-07FC-0C457A517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17A47-3287-22CA-E199-EC512804B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55BBE-1A11-63D1-36E1-73B995971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A2545-DC73-BA92-CB79-18CCD97E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4A8-0FCB-4121-A1F7-7B93787673E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80C7D-54A9-0CAC-5B40-98C19C71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D5134-3E76-4A99-28E7-A59B12C8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4C83-A671-4AC3-9821-205CD43B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2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871C-A16B-C13D-4CA0-580DE4E4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0006E-B7EE-6B43-3D28-6B8C35A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4A8-0FCB-4121-A1F7-7B93787673E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1646E-B844-AD41-3B7F-6F9AB7AF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304C7-17D6-C0D7-1CF4-85BA45B9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4C83-A671-4AC3-9821-205CD43B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6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A09574-C12D-0083-807F-32C79B31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4A8-0FCB-4121-A1F7-7B93787673E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36A50-AF20-1769-3836-5CEAA5F7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09FA5-496A-4714-AF20-87C06888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4C83-A671-4AC3-9821-205CD43B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04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F75E-68F6-4A38-32CD-4C3ADABA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18021-6EAA-31F2-CE3D-088D19DB5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665C0-76D4-81E1-6A81-9D5A781F5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9135C-8CE7-2EDB-E538-A1CB2B50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4A8-0FCB-4121-A1F7-7B93787673E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EA10B-8A09-F76A-CFF7-4DCEB289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0129C-C7A0-C002-E6DF-5B821EFB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4C83-A671-4AC3-9821-205CD43B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9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733F5-349A-4ACB-AE79-47697A25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93CB3-384A-6193-DC3D-59C97ADDE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29AB3-D2B6-7F2E-5ABC-195690DF4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384E1-09F7-442E-E49F-0F64B70A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4A8-0FCB-4121-A1F7-7B93787673E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81F59-57EC-67A5-A209-E0BAA26F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6CAE7-C7EF-90FF-2386-7A7EE5ED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4C83-A671-4AC3-9821-205CD43B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82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BA702-129A-D61E-62D9-41ADA1E2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79E2-4DF8-9B61-E0DC-9C3335EE2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07AD2-38BA-E4E2-5DC9-FDB252D52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0D4A8-0FCB-4121-A1F7-7B93787673E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A59F5-C82B-40BA-72EE-05254F855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71C0C-3CC6-2330-BD2E-B705DDB7F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134C83-A671-4AC3-9821-205CD43B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00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A04543-7B92-BCC0-7AC5-4B3EE8C27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2331"/>
            <a:ext cx="9144000" cy="1655762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C81776"/>
                </a:solidFill>
              </a:rPr>
              <a:t>Summit focus on in-work progressions</a:t>
            </a:r>
          </a:p>
        </p:txBody>
      </p:sp>
      <p:pic>
        <p:nvPicPr>
          <p:cNvPr id="2" name="Picture 1" descr="A logo with a red and yellow square&#10;&#10;Description automatically generated with medium confidence">
            <a:extLst>
              <a:ext uri="{FF2B5EF4-FFF2-40B4-BE49-F238E27FC236}">
                <a16:creationId xmlns:a16="http://schemas.microsoft.com/office/drawing/2014/main" id="{95419F45-C8B4-EAC9-0263-EB08A77A6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5" y="5907089"/>
            <a:ext cx="2703641" cy="89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ack background with pink and grey text&#10;&#10;AI-generated content may be incorrect.">
            <a:extLst>
              <a:ext uri="{FF2B5EF4-FFF2-40B4-BE49-F238E27FC236}">
                <a16:creationId xmlns:a16="http://schemas.microsoft.com/office/drawing/2014/main" id="{445F28AF-6185-4378-0738-BB51F523E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08" y="491348"/>
            <a:ext cx="10265783" cy="32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6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0893B-2DDA-AAF0-FFB5-26EB1760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b="1"/>
              <a:t>CONTEXT  - 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A69B0-7817-CA92-48AF-CF48B36EE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GB" sz="1700"/>
              <a:t>Edinburgh has an employment rate of </a:t>
            </a:r>
            <a:r>
              <a:rPr lang="en-GB" sz="1700" b="1"/>
              <a:t>82-83%</a:t>
            </a:r>
          </a:p>
          <a:p>
            <a:r>
              <a:rPr lang="en-GB" sz="1700"/>
              <a:t>We are one of the best performing areas in the UK</a:t>
            </a:r>
          </a:p>
          <a:p>
            <a:r>
              <a:rPr lang="en-GB" sz="1700"/>
              <a:t>October 2025 the number claiming in work UC was </a:t>
            </a:r>
            <a:r>
              <a:rPr lang="en-GB" sz="1700" b="1"/>
              <a:t>15,127</a:t>
            </a:r>
          </a:p>
          <a:p>
            <a:r>
              <a:rPr lang="en-GB" sz="1700"/>
              <a:t>Universal Credit claimants in work in the City Region </a:t>
            </a:r>
            <a:r>
              <a:rPr lang="en-GB" sz="1700" b="1"/>
              <a:t>47,347 </a:t>
            </a:r>
          </a:p>
          <a:p>
            <a:r>
              <a:rPr lang="en-GB" sz="1700"/>
              <a:t>Living Wage annual full-time salary is </a:t>
            </a:r>
            <a:r>
              <a:rPr lang="en-GB" sz="1700" b="1"/>
              <a:t>£26,200</a:t>
            </a:r>
          </a:p>
          <a:p>
            <a:r>
              <a:rPr lang="en-GB" sz="1700"/>
              <a:t>There is still a reliance on benefits</a:t>
            </a:r>
          </a:p>
          <a:p>
            <a:r>
              <a:rPr lang="en-GB" sz="1700"/>
              <a:t>Under-employment is still a challenge for many</a:t>
            </a:r>
          </a:p>
          <a:p>
            <a:r>
              <a:rPr lang="en-GB" sz="1700"/>
              <a:t>Employers struggle to recruit staff and offer progressions</a:t>
            </a:r>
          </a:p>
        </p:txBody>
      </p:sp>
      <p:pic>
        <p:nvPicPr>
          <p:cNvPr id="5" name="Picture 4" descr="A black background with pink and grey text&#10;&#10;AI-generated content may be incorrect.">
            <a:extLst>
              <a:ext uri="{FF2B5EF4-FFF2-40B4-BE49-F238E27FC236}">
                <a16:creationId xmlns:a16="http://schemas.microsoft.com/office/drawing/2014/main" id="{BE5BA9B8-50BD-6FC1-4DFA-9D3D3F186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3308681"/>
            <a:ext cx="4788505" cy="150838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1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91545" y="332657"/>
            <a:ext cx="180581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333333"/>
                </a:solidFill>
              </a:defRPr>
            </a:pPr>
            <a:r>
              <a:rPr sz="2400" dirty="0"/>
              <a:t>Key </a:t>
            </a:r>
            <a:r>
              <a:rPr lang="en-GB" sz="2400" dirty="0"/>
              <a:t>Factors</a:t>
            </a:r>
            <a:endParaRPr sz="2400" dirty="0"/>
          </a:p>
        </p:txBody>
      </p:sp>
      <p:sp>
        <p:nvSpPr>
          <p:cNvPr id="27" name="Rounded Rectangle 5"/>
          <p:cNvSpPr/>
          <p:nvPr/>
        </p:nvSpPr>
        <p:spPr>
          <a:xfrm>
            <a:off x="1991544" y="972736"/>
            <a:ext cx="3931920" cy="1645920"/>
          </a:xfrm>
          <a:prstGeom prst="roundRect">
            <a:avLst/>
          </a:prstGeom>
          <a:solidFill>
            <a:srgbClr val="E6E6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Oval 27"/>
          <p:cNvSpPr/>
          <p:nvPr/>
        </p:nvSpPr>
        <p:spPr>
          <a:xfrm>
            <a:off x="2265864" y="1247056"/>
            <a:ext cx="822960" cy="822960"/>
          </a:xfrm>
          <a:prstGeom prst="ellipse">
            <a:avLst/>
          </a:prstGeom>
          <a:solidFill>
            <a:srgbClr val="0056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265865" y="1292776"/>
            <a:ext cx="6783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/>
            </a:pPr>
            <a:r>
              <a:rPr sz="2800"/>
              <a:t>💷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71705" y="1247056"/>
            <a:ext cx="16839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/>
            </a:pPr>
            <a:r>
              <a:rPr sz="2000"/>
              <a:t>Lower wages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71705" y="1704256"/>
            <a:ext cx="18309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rPr sz="1400" dirty="0"/>
              <a:t>Earnings may not cover essential living costs.</a:t>
            </a:r>
          </a:p>
        </p:txBody>
      </p:sp>
      <p:sp>
        <p:nvSpPr>
          <p:cNvPr id="32" name="Rounded Rectangle 10"/>
          <p:cNvSpPr/>
          <p:nvPr/>
        </p:nvSpPr>
        <p:spPr>
          <a:xfrm>
            <a:off x="6197784" y="972736"/>
            <a:ext cx="3931920" cy="1645920"/>
          </a:xfrm>
          <a:prstGeom prst="roundRect">
            <a:avLst/>
          </a:prstGeom>
          <a:solidFill>
            <a:srgbClr val="E6E6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Oval 32"/>
          <p:cNvSpPr/>
          <p:nvPr/>
        </p:nvSpPr>
        <p:spPr>
          <a:xfrm>
            <a:off x="6472104" y="1247056"/>
            <a:ext cx="822960" cy="822960"/>
          </a:xfrm>
          <a:prstGeom prst="ellipse">
            <a:avLst/>
          </a:prstGeom>
          <a:solidFill>
            <a:srgbClr val="00795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6472105" y="1292776"/>
            <a:ext cx="6783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/>
            </a:pPr>
            <a:r>
              <a:rPr sz="2800"/>
              <a:t>⏱️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77945" y="1247056"/>
            <a:ext cx="178869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/>
            </a:pPr>
            <a:r>
              <a:rPr sz="2000"/>
              <a:t>Limited hours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77944" y="1704257"/>
            <a:ext cx="19202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rPr sz="1400" dirty="0"/>
              <a:t>Caring</a:t>
            </a:r>
            <a:r>
              <a:rPr lang="en-GB" sz="1400" dirty="0"/>
              <a:t> responsibilities </a:t>
            </a:r>
            <a:r>
              <a:rPr sz="1400" dirty="0"/>
              <a:t> or </a:t>
            </a:r>
            <a:r>
              <a:rPr lang="en-GB" sz="1400" dirty="0"/>
              <a:t>health </a:t>
            </a:r>
            <a:r>
              <a:rPr sz="1400" dirty="0"/>
              <a:t>constraints reduce workable hours.</a:t>
            </a:r>
          </a:p>
        </p:txBody>
      </p:sp>
      <p:sp>
        <p:nvSpPr>
          <p:cNvPr id="37" name="Rounded Rectangle 15"/>
          <p:cNvSpPr/>
          <p:nvPr/>
        </p:nvSpPr>
        <p:spPr>
          <a:xfrm>
            <a:off x="1991544" y="2892976"/>
            <a:ext cx="3931920" cy="1645920"/>
          </a:xfrm>
          <a:prstGeom prst="roundRect">
            <a:avLst/>
          </a:prstGeom>
          <a:solidFill>
            <a:srgbClr val="E6E6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Oval 37"/>
          <p:cNvSpPr/>
          <p:nvPr/>
        </p:nvSpPr>
        <p:spPr>
          <a:xfrm>
            <a:off x="2265864" y="3167296"/>
            <a:ext cx="822960" cy="822960"/>
          </a:xfrm>
          <a:prstGeom prst="ellipse">
            <a:avLst/>
          </a:prstGeom>
          <a:solidFill>
            <a:srgbClr val="6300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2265865" y="3213016"/>
            <a:ext cx="6783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/>
            </a:pPr>
            <a:r>
              <a:rPr sz="2800"/>
              <a:t>📊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71704" y="3167296"/>
            <a:ext cx="16142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/>
            </a:pPr>
            <a:r>
              <a:rPr sz="2000"/>
              <a:t>Variable pay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1705" y="3624496"/>
            <a:ext cx="21009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rPr sz="1400" dirty="0"/>
              <a:t>Zero-hour or fluctuating shifts cause unstable income.</a:t>
            </a:r>
          </a:p>
        </p:txBody>
      </p:sp>
      <p:sp>
        <p:nvSpPr>
          <p:cNvPr id="42" name="Rounded Rectangle 20"/>
          <p:cNvSpPr/>
          <p:nvPr/>
        </p:nvSpPr>
        <p:spPr>
          <a:xfrm>
            <a:off x="6197784" y="2892976"/>
            <a:ext cx="3931920" cy="1645920"/>
          </a:xfrm>
          <a:prstGeom prst="roundRect">
            <a:avLst/>
          </a:prstGeom>
          <a:solidFill>
            <a:srgbClr val="E6E6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Oval 42"/>
          <p:cNvSpPr/>
          <p:nvPr/>
        </p:nvSpPr>
        <p:spPr>
          <a:xfrm>
            <a:off x="6472104" y="3167296"/>
            <a:ext cx="822960" cy="822960"/>
          </a:xfrm>
          <a:prstGeom prst="ellipse">
            <a:avLst/>
          </a:prstGeom>
          <a:solidFill>
            <a:srgbClr val="D45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6472105" y="3213016"/>
            <a:ext cx="6783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/>
            </a:pPr>
            <a:r>
              <a:rPr sz="2800"/>
              <a:t>🏠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77945" y="3167296"/>
            <a:ext cx="18476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/>
            </a:pPr>
            <a:r>
              <a:rPr sz="2000"/>
              <a:t>Housing costs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77945" y="3624496"/>
            <a:ext cx="18266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rPr sz="1400" dirty="0"/>
              <a:t>UC supports rent when wages don’t cover it.</a:t>
            </a:r>
          </a:p>
        </p:txBody>
      </p:sp>
      <p:sp>
        <p:nvSpPr>
          <p:cNvPr id="47" name="Rounded Rectangle 25"/>
          <p:cNvSpPr/>
          <p:nvPr/>
        </p:nvSpPr>
        <p:spPr>
          <a:xfrm>
            <a:off x="1991544" y="4813216"/>
            <a:ext cx="3931920" cy="1645920"/>
          </a:xfrm>
          <a:prstGeom prst="roundRect">
            <a:avLst/>
          </a:prstGeom>
          <a:solidFill>
            <a:srgbClr val="E6E6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Oval 47"/>
          <p:cNvSpPr/>
          <p:nvPr/>
        </p:nvSpPr>
        <p:spPr>
          <a:xfrm>
            <a:off x="2265864" y="5087536"/>
            <a:ext cx="822960" cy="822960"/>
          </a:xfrm>
          <a:prstGeom prst="ellipse">
            <a:avLst/>
          </a:prstGeom>
          <a:solidFill>
            <a:srgbClr val="0096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2265865" y="5133256"/>
            <a:ext cx="6783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/>
            </a:pPr>
            <a:r>
              <a:rPr sz="2800" dirty="0"/>
              <a:t>🧩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71705" y="5087536"/>
            <a:ext cx="82586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/>
            </a:pPr>
            <a:r>
              <a:rPr sz="2000"/>
              <a:t>Skills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271704" y="5544736"/>
            <a:ext cx="22446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rPr sz="1400" dirty="0"/>
              <a:t>Limited skills or progression restrict earning potential.</a:t>
            </a:r>
          </a:p>
        </p:txBody>
      </p:sp>
    </p:spTree>
    <p:extLst>
      <p:ext uri="{BB962C8B-B14F-4D97-AF65-F5344CB8AC3E}">
        <p14:creationId xmlns:p14="http://schemas.microsoft.com/office/powerpoint/2010/main" val="201282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55891" y="2003283"/>
            <a:ext cx="2462196" cy="237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3"/>
              </a:lnSpc>
            </a:pPr>
            <a:r>
              <a:rPr lang="en-US" sz="1533">
                <a:solidFill>
                  <a:srgbClr val="000000"/>
                </a:solidFill>
                <a:latin typeface="Gotham 4 Bold"/>
              </a:rPr>
              <a:t>TITLE</a:t>
            </a:r>
          </a:p>
        </p:txBody>
      </p:sp>
      <p:sp>
        <p:nvSpPr>
          <p:cNvPr id="3" name="Freeform 3"/>
          <p:cNvSpPr/>
          <p:nvPr/>
        </p:nvSpPr>
        <p:spPr>
          <a:xfrm>
            <a:off x="7424093" y="2043216"/>
            <a:ext cx="217196" cy="209693"/>
          </a:xfrm>
          <a:custGeom>
            <a:avLst/>
            <a:gdLst/>
            <a:ahLst/>
            <a:cxnLst/>
            <a:rect l="l" t="t" r="r" b="b"/>
            <a:pathLst>
              <a:path w="325794" h="314539">
                <a:moveTo>
                  <a:pt x="0" y="0"/>
                </a:moveTo>
                <a:lnTo>
                  <a:pt x="325793" y="0"/>
                </a:lnTo>
                <a:lnTo>
                  <a:pt x="325793" y="314539"/>
                </a:lnTo>
                <a:lnTo>
                  <a:pt x="0" y="314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11165961" y="2043216"/>
            <a:ext cx="208167" cy="209693"/>
          </a:xfrm>
          <a:custGeom>
            <a:avLst/>
            <a:gdLst/>
            <a:ahLst/>
            <a:cxnLst/>
            <a:rect l="l" t="t" r="r" b="b"/>
            <a:pathLst>
              <a:path w="312251" h="314539">
                <a:moveTo>
                  <a:pt x="0" y="0"/>
                </a:moveTo>
                <a:lnTo>
                  <a:pt x="312252" y="0"/>
                </a:lnTo>
                <a:lnTo>
                  <a:pt x="312252" y="314539"/>
                </a:lnTo>
                <a:lnTo>
                  <a:pt x="0" y="314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3694506" y="2019990"/>
            <a:ext cx="204917" cy="256145"/>
          </a:xfrm>
          <a:custGeom>
            <a:avLst/>
            <a:gdLst/>
            <a:ahLst/>
            <a:cxnLst/>
            <a:rect l="l" t="t" r="r" b="b"/>
            <a:pathLst>
              <a:path w="307375" h="384218">
                <a:moveTo>
                  <a:pt x="0" y="0"/>
                </a:moveTo>
                <a:lnTo>
                  <a:pt x="307375" y="0"/>
                </a:lnTo>
                <a:lnTo>
                  <a:pt x="307375" y="384219"/>
                </a:lnTo>
                <a:lnTo>
                  <a:pt x="0" y="3842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TextBox 6"/>
          <p:cNvSpPr txBox="1"/>
          <p:nvPr/>
        </p:nvSpPr>
        <p:spPr>
          <a:xfrm>
            <a:off x="672539" y="969121"/>
            <a:ext cx="6033061" cy="330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3"/>
              </a:lnSpc>
            </a:pPr>
            <a:r>
              <a:rPr lang="en-US" sz="3066" spc="39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 1"/>
              </a:rPr>
              <a:t>CURRENT CHALLENGES</a:t>
            </a:r>
          </a:p>
        </p:txBody>
      </p:sp>
      <p:sp>
        <p:nvSpPr>
          <p:cNvPr id="8" name="AutoShape 8"/>
          <p:cNvSpPr/>
          <p:nvPr/>
        </p:nvSpPr>
        <p:spPr>
          <a:xfrm>
            <a:off x="672539" y="6172200"/>
            <a:ext cx="10833661" cy="0"/>
          </a:xfrm>
          <a:prstGeom prst="line">
            <a:avLst/>
          </a:prstGeom>
          <a:ln w="28575" cap="rnd">
            <a:solidFill>
              <a:srgbClr val="6459C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grpSp>
        <p:nvGrpSpPr>
          <p:cNvPr id="9" name="Group 9"/>
          <p:cNvGrpSpPr/>
          <p:nvPr/>
        </p:nvGrpSpPr>
        <p:grpSpPr>
          <a:xfrm>
            <a:off x="7417781" y="2635520"/>
            <a:ext cx="4088419" cy="508131"/>
            <a:chOff x="0" y="0"/>
            <a:chExt cx="6489613" cy="80656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89613" cy="806564"/>
            </a:xfrm>
            <a:custGeom>
              <a:avLst/>
              <a:gdLst/>
              <a:ahLst/>
              <a:cxnLst/>
              <a:rect l="l" t="t" r="r" b="b"/>
              <a:pathLst>
                <a:path w="6489613" h="806564">
                  <a:moveTo>
                    <a:pt x="6365153" y="806564"/>
                  </a:moveTo>
                  <a:lnTo>
                    <a:pt x="124460" y="806564"/>
                  </a:lnTo>
                  <a:cubicBezTo>
                    <a:pt x="55880" y="806564"/>
                    <a:pt x="0" y="750684"/>
                    <a:pt x="0" y="6821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65153" y="0"/>
                  </a:lnTo>
                  <a:cubicBezTo>
                    <a:pt x="6433733" y="0"/>
                    <a:pt x="6489613" y="55880"/>
                    <a:pt x="6489613" y="124460"/>
                  </a:cubicBezTo>
                  <a:lnTo>
                    <a:pt x="6489613" y="682104"/>
                  </a:lnTo>
                  <a:cubicBezTo>
                    <a:pt x="6489613" y="750684"/>
                    <a:pt x="6433733" y="806564"/>
                    <a:pt x="6365153" y="80656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89105" y="2481508"/>
            <a:ext cx="261731" cy="261731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417781" y="1850141"/>
            <a:ext cx="4088419" cy="508131"/>
            <a:chOff x="0" y="0"/>
            <a:chExt cx="6489613" cy="80656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489613" cy="806564"/>
            </a:xfrm>
            <a:custGeom>
              <a:avLst/>
              <a:gdLst/>
              <a:ahLst/>
              <a:cxnLst/>
              <a:rect l="l" t="t" r="r" b="b"/>
              <a:pathLst>
                <a:path w="6489613" h="806564">
                  <a:moveTo>
                    <a:pt x="6365153" y="806564"/>
                  </a:moveTo>
                  <a:lnTo>
                    <a:pt x="124460" y="806564"/>
                  </a:lnTo>
                  <a:cubicBezTo>
                    <a:pt x="55880" y="806564"/>
                    <a:pt x="0" y="750684"/>
                    <a:pt x="0" y="6821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65153" y="0"/>
                  </a:lnTo>
                  <a:cubicBezTo>
                    <a:pt x="6433733" y="0"/>
                    <a:pt x="6489613" y="55880"/>
                    <a:pt x="6489613" y="124460"/>
                  </a:cubicBezTo>
                  <a:lnTo>
                    <a:pt x="6489613" y="682104"/>
                  </a:lnTo>
                  <a:cubicBezTo>
                    <a:pt x="6489613" y="750684"/>
                    <a:pt x="6433733" y="806564"/>
                    <a:pt x="6365153" y="80656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87007" y="2007053"/>
            <a:ext cx="261731" cy="261731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417781" y="4206277"/>
            <a:ext cx="4088419" cy="508131"/>
            <a:chOff x="0" y="0"/>
            <a:chExt cx="6489613" cy="80656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489613" cy="806564"/>
            </a:xfrm>
            <a:custGeom>
              <a:avLst/>
              <a:gdLst/>
              <a:ahLst/>
              <a:cxnLst/>
              <a:rect l="l" t="t" r="r" b="b"/>
              <a:pathLst>
                <a:path w="6489613" h="806564">
                  <a:moveTo>
                    <a:pt x="6365153" y="806564"/>
                  </a:moveTo>
                  <a:lnTo>
                    <a:pt x="124460" y="806564"/>
                  </a:lnTo>
                  <a:cubicBezTo>
                    <a:pt x="55880" y="806564"/>
                    <a:pt x="0" y="750684"/>
                    <a:pt x="0" y="6821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65153" y="0"/>
                  </a:lnTo>
                  <a:cubicBezTo>
                    <a:pt x="6433733" y="0"/>
                    <a:pt x="6489613" y="55880"/>
                    <a:pt x="6489613" y="124460"/>
                  </a:cubicBezTo>
                  <a:lnTo>
                    <a:pt x="6489613" y="682104"/>
                  </a:lnTo>
                  <a:cubicBezTo>
                    <a:pt x="6489613" y="750684"/>
                    <a:pt x="6433733" y="806564"/>
                    <a:pt x="6365153" y="80656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90357" y="3408199"/>
            <a:ext cx="261731" cy="261731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417781" y="3420899"/>
            <a:ext cx="4088419" cy="508131"/>
            <a:chOff x="0" y="0"/>
            <a:chExt cx="6489613" cy="80656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489613" cy="806564"/>
            </a:xfrm>
            <a:custGeom>
              <a:avLst/>
              <a:gdLst/>
              <a:ahLst/>
              <a:cxnLst/>
              <a:rect l="l" t="t" r="r" b="b"/>
              <a:pathLst>
                <a:path w="6489613" h="806564">
                  <a:moveTo>
                    <a:pt x="6365153" y="806564"/>
                  </a:moveTo>
                  <a:lnTo>
                    <a:pt x="124460" y="806564"/>
                  </a:lnTo>
                  <a:cubicBezTo>
                    <a:pt x="55880" y="806564"/>
                    <a:pt x="0" y="750684"/>
                    <a:pt x="0" y="6821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65153" y="0"/>
                  </a:lnTo>
                  <a:cubicBezTo>
                    <a:pt x="6433733" y="0"/>
                    <a:pt x="6489613" y="55880"/>
                    <a:pt x="6489613" y="124460"/>
                  </a:cubicBezTo>
                  <a:lnTo>
                    <a:pt x="6489613" y="682104"/>
                  </a:lnTo>
                  <a:cubicBezTo>
                    <a:pt x="6489613" y="750684"/>
                    <a:pt x="6433733" y="806564"/>
                    <a:pt x="6365153" y="80656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87007" y="2973722"/>
            <a:ext cx="261731" cy="261731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75832" y="2973722"/>
            <a:ext cx="4019567" cy="26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1"/>
              </a:lnSpc>
            </a:pPr>
            <a:r>
              <a:rPr lang="en-US" sz="1724" dirty="0">
                <a:solidFill>
                  <a:srgbClr val="000000"/>
                </a:solidFill>
                <a:latin typeface="Gotham 4"/>
              </a:rPr>
              <a:t>Intense competition for talent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82144" y="2480518"/>
            <a:ext cx="6041950" cy="261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1"/>
              </a:lnSpc>
            </a:pPr>
            <a:r>
              <a:rPr lang="en-US" sz="1724" dirty="0">
                <a:solidFill>
                  <a:srgbClr val="000000"/>
                </a:solidFill>
                <a:latin typeface="Gotham 4"/>
              </a:rPr>
              <a:t>Skills mismatch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75832" y="3442035"/>
            <a:ext cx="6048262" cy="261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1"/>
              </a:lnSpc>
            </a:pPr>
            <a:r>
              <a:rPr lang="en-US" sz="1724" dirty="0">
                <a:solidFill>
                  <a:srgbClr val="000000"/>
                </a:solidFill>
                <a:latin typeface="Gotham 4"/>
              </a:rPr>
              <a:t>Regulatory changes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85800" y="6366886"/>
            <a:ext cx="2574021" cy="175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93"/>
              </a:lnSpc>
            </a:pPr>
            <a:r>
              <a:rPr lang="en-US" sz="1067" spc="13">
                <a:solidFill>
                  <a:srgbClr val="000000"/>
                </a:solidFill>
                <a:latin typeface="Gotham 3"/>
              </a:rPr>
              <a:t>Edinburgh Chamber of Commerce</a:t>
            </a:r>
          </a:p>
        </p:txBody>
      </p:sp>
      <p:sp>
        <p:nvSpPr>
          <p:cNvPr id="34" name="TextBox 30">
            <a:extLst>
              <a:ext uri="{FF2B5EF4-FFF2-40B4-BE49-F238E27FC236}">
                <a16:creationId xmlns:a16="http://schemas.microsoft.com/office/drawing/2014/main" id="{1FE4D40B-99B3-4EF0-9D69-C26B9B9F50FE}"/>
              </a:ext>
            </a:extLst>
          </p:cNvPr>
          <p:cNvSpPr txBox="1"/>
          <p:nvPr/>
        </p:nvSpPr>
        <p:spPr>
          <a:xfrm>
            <a:off x="1396612" y="2008780"/>
            <a:ext cx="5206765" cy="261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1"/>
              </a:lnSpc>
            </a:pPr>
            <a:r>
              <a:rPr lang="en-US" sz="1724" dirty="0">
                <a:solidFill>
                  <a:srgbClr val="000000"/>
                </a:solidFill>
                <a:latin typeface="Gotham 4"/>
              </a:rPr>
              <a:t>Increasing business costs</a:t>
            </a:r>
          </a:p>
        </p:txBody>
      </p:sp>
      <p:grpSp>
        <p:nvGrpSpPr>
          <p:cNvPr id="37" name="Group 19">
            <a:extLst>
              <a:ext uri="{FF2B5EF4-FFF2-40B4-BE49-F238E27FC236}">
                <a16:creationId xmlns:a16="http://schemas.microsoft.com/office/drawing/2014/main" id="{369D9ACE-EAD5-4173-9C5E-F54259E4BCEB}"/>
              </a:ext>
            </a:extLst>
          </p:cNvPr>
          <p:cNvGrpSpPr/>
          <p:nvPr/>
        </p:nvGrpSpPr>
        <p:grpSpPr>
          <a:xfrm>
            <a:off x="690357" y="3913113"/>
            <a:ext cx="261731" cy="261731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283037EB-2D9A-4777-B265-1DE0A712C03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39" name="TextBox 33">
            <a:extLst>
              <a:ext uri="{FF2B5EF4-FFF2-40B4-BE49-F238E27FC236}">
                <a16:creationId xmlns:a16="http://schemas.microsoft.com/office/drawing/2014/main" id="{95A22E2C-59DB-48B8-8ADC-24E49C6235E6}"/>
              </a:ext>
            </a:extLst>
          </p:cNvPr>
          <p:cNvSpPr txBox="1"/>
          <p:nvPr/>
        </p:nvSpPr>
        <p:spPr>
          <a:xfrm>
            <a:off x="1382144" y="3883908"/>
            <a:ext cx="6048262" cy="261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1"/>
              </a:lnSpc>
            </a:pPr>
            <a:r>
              <a:rPr lang="en-US" sz="1724" dirty="0">
                <a:solidFill>
                  <a:srgbClr val="000000"/>
                </a:solidFill>
                <a:latin typeface="Gotham 4"/>
              </a:rPr>
              <a:t>Adoption of AI &amp; pace of change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9B2CD90-7FD3-40F0-AED2-8DE873E8DB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13035"/>
            <a:ext cx="533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55891" y="2003283"/>
            <a:ext cx="2462196" cy="237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3"/>
              </a:lnSpc>
            </a:pPr>
            <a:r>
              <a:rPr lang="en-US" sz="1533">
                <a:solidFill>
                  <a:srgbClr val="000000"/>
                </a:solidFill>
                <a:latin typeface="Gotham 4 Bold"/>
              </a:rPr>
              <a:t>TITLE</a:t>
            </a:r>
          </a:p>
        </p:txBody>
      </p:sp>
      <p:sp>
        <p:nvSpPr>
          <p:cNvPr id="3" name="Freeform 3"/>
          <p:cNvSpPr/>
          <p:nvPr/>
        </p:nvSpPr>
        <p:spPr>
          <a:xfrm>
            <a:off x="7424093" y="2043216"/>
            <a:ext cx="217196" cy="209693"/>
          </a:xfrm>
          <a:custGeom>
            <a:avLst/>
            <a:gdLst/>
            <a:ahLst/>
            <a:cxnLst/>
            <a:rect l="l" t="t" r="r" b="b"/>
            <a:pathLst>
              <a:path w="325794" h="314539">
                <a:moveTo>
                  <a:pt x="0" y="0"/>
                </a:moveTo>
                <a:lnTo>
                  <a:pt x="325793" y="0"/>
                </a:lnTo>
                <a:lnTo>
                  <a:pt x="325793" y="314539"/>
                </a:lnTo>
                <a:lnTo>
                  <a:pt x="0" y="314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11165961" y="2043216"/>
            <a:ext cx="208167" cy="209693"/>
          </a:xfrm>
          <a:custGeom>
            <a:avLst/>
            <a:gdLst/>
            <a:ahLst/>
            <a:cxnLst/>
            <a:rect l="l" t="t" r="r" b="b"/>
            <a:pathLst>
              <a:path w="312251" h="314539">
                <a:moveTo>
                  <a:pt x="0" y="0"/>
                </a:moveTo>
                <a:lnTo>
                  <a:pt x="312252" y="0"/>
                </a:lnTo>
                <a:lnTo>
                  <a:pt x="312252" y="314539"/>
                </a:lnTo>
                <a:lnTo>
                  <a:pt x="0" y="314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3694506" y="2019990"/>
            <a:ext cx="204917" cy="256145"/>
          </a:xfrm>
          <a:custGeom>
            <a:avLst/>
            <a:gdLst/>
            <a:ahLst/>
            <a:cxnLst/>
            <a:rect l="l" t="t" r="r" b="b"/>
            <a:pathLst>
              <a:path w="307375" h="384218">
                <a:moveTo>
                  <a:pt x="0" y="0"/>
                </a:moveTo>
                <a:lnTo>
                  <a:pt x="307375" y="0"/>
                </a:lnTo>
                <a:lnTo>
                  <a:pt x="307375" y="384219"/>
                </a:lnTo>
                <a:lnTo>
                  <a:pt x="0" y="3842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TextBox 6"/>
          <p:cNvSpPr txBox="1"/>
          <p:nvPr/>
        </p:nvSpPr>
        <p:spPr>
          <a:xfrm>
            <a:off x="672539" y="969121"/>
            <a:ext cx="6033061" cy="330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3"/>
              </a:lnSpc>
            </a:pPr>
            <a:r>
              <a:rPr lang="en-US" sz="3066" spc="39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 1"/>
              </a:rPr>
              <a:t>WHAT EMPLOYERS NEED</a:t>
            </a:r>
          </a:p>
        </p:txBody>
      </p:sp>
      <p:sp>
        <p:nvSpPr>
          <p:cNvPr id="8" name="AutoShape 8"/>
          <p:cNvSpPr/>
          <p:nvPr/>
        </p:nvSpPr>
        <p:spPr>
          <a:xfrm>
            <a:off x="672539" y="6172200"/>
            <a:ext cx="10833661" cy="0"/>
          </a:xfrm>
          <a:prstGeom prst="line">
            <a:avLst/>
          </a:prstGeom>
          <a:ln w="28575" cap="rnd">
            <a:solidFill>
              <a:srgbClr val="6459C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grpSp>
        <p:nvGrpSpPr>
          <p:cNvPr id="9" name="Group 9"/>
          <p:cNvGrpSpPr/>
          <p:nvPr/>
        </p:nvGrpSpPr>
        <p:grpSpPr>
          <a:xfrm>
            <a:off x="7417781" y="2635520"/>
            <a:ext cx="4088419" cy="508131"/>
            <a:chOff x="0" y="0"/>
            <a:chExt cx="6489613" cy="80656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89613" cy="806564"/>
            </a:xfrm>
            <a:custGeom>
              <a:avLst/>
              <a:gdLst/>
              <a:ahLst/>
              <a:cxnLst/>
              <a:rect l="l" t="t" r="r" b="b"/>
              <a:pathLst>
                <a:path w="6489613" h="806564">
                  <a:moveTo>
                    <a:pt x="6365153" y="806564"/>
                  </a:moveTo>
                  <a:lnTo>
                    <a:pt x="124460" y="806564"/>
                  </a:lnTo>
                  <a:cubicBezTo>
                    <a:pt x="55880" y="806564"/>
                    <a:pt x="0" y="750684"/>
                    <a:pt x="0" y="6821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65153" y="0"/>
                  </a:lnTo>
                  <a:cubicBezTo>
                    <a:pt x="6433733" y="0"/>
                    <a:pt x="6489613" y="55880"/>
                    <a:pt x="6489613" y="124460"/>
                  </a:cubicBezTo>
                  <a:lnTo>
                    <a:pt x="6489613" y="682104"/>
                  </a:lnTo>
                  <a:cubicBezTo>
                    <a:pt x="6489613" y="750684"/>
                    <a:pt x="6433733" y="806564"/>
                    <a:pt x="6365153" y="80656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89105" y="2481508"/>
            <a:ext cx="261731" cy="261731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417781" y="1850141"/>
            <a:ext cx="4088419" cy="508131"/>
            <a:chOff x="0" y="0"/>
            <a:chExt cx="6489613" cy="80656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489613" cy="806564"/>
            </a:xfrm>
            <a:custGeom>
              <a:avLst/>
              <a:gdLst/>
              <a:ahLst/>
              <a:cxnLst/>
              <a:rect l="l" t="t" r="r" b="b"/>
              <a:pathLst>
                <a:path w="6489613" h="806564">
                  <a:moveTo>
                    <a:pt x="6365153" y="806564"/>
                  </a:moveTo>
                  <a:lnTo>
                    <a:pt x="124460" y="806564"/>
                  </a:lnTo>
                  <a:cubicBezTo>
                    <a:pt x="55880" y="806564"/>
                    <a:pt x="0" y="750684"/>
                    <a:pt x="0" y="6821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65153" y="0"/>
                  </a:lnTo>
                  <a:cubicBezTo>
                    <a:pt x="6433733" y="0"/>
                    <a:pt x="6489613" y="55880"/>
                    <a:pt x="6489613" y="124460"/>
                  </a:cubicBezTo>
                  <a:lnTo>
                    <a:pt x="6489613" y="682104"/>
                  </a:lnTo>
                  <a:cubicBezTo>
                    <a:pt x="6489613" y="750684"/>
                    <a:pt x="6433733" y="806564"/>
                    <a:pt x="6365153" y="80656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87007" y="2007053"/>
            <a:ext cx="261731" cy="261731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417781" y="4206277"/>
            <a:ext cx="4088419" cy="508131"/>
            <a:chOff x="0" y="0"/>
            <a:chExt cx="6489613" cy="80656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489613" cy="806564"/>
            </a:xfrm>
            <a:custGeom>
              <a:avLst/>
              <a:gdLst/>
              <a:ahLst/>
              <a:cxnLst/>
              <a:rect l="l" t="t" r="r" b="b"/>
              <a:pathLst>
                <a:path w="6489613" h="806564">
                  <a:moveTo>
                    <a:pt x="6365153" y="806564"/>
                  </a:moveTo>
                  <a:lnTo>
                    <a:pt x="124460" y="806564"/>
                  </a:lnTo>
                  <a:cubicBezTo>
                    <a:pt x="55880" y="806564"/>
                    <a:pt x="0" y="750684"/>
                    <a:pt x="0" y="6821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65153" y="0"/>
                  </a:lnTo>
                  <a:cubicBezTo>
                    <a:pt x="6433733" y="0"/>
                    <a:pt x="6489613" y="55880"/>
                    <a:pt x="6489613" y="124460"/>
                  </a:cubicBezTo>
                  <a:lnTo>
                    <a:pt x="6489613" y="682104"/>
                  </a:lnTo>
                  <a:cubicBezTo>
                    <a:pt x="6489613" y="750684"/>
                    <a:pt x="6433733" y="806564"/>
                    <a:pt x="6365153" y="80656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85801" y="3420899"/>
            <a:ext cx="261731" cy="261731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417781" y="3420899"/>
            <a:ext cx="4088419" cy="508131"/>
            <a:chOff x="0" y="0"/>
            <a:chExt cx="6489613" cy="80656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489613" cy="806564"/>
            </a:xfrm>
            <a:custGeom>
              <a:avLst/>
              <a:gdLst/>
              <a:ahLst/>
              <a:cxnLst/>
              <a:rect l="l" t="t" r="r" b="b"/>
              <a:pathLst>
                <a:path w="6489613" h="806564">
                  <a:moveTo>
                    <a:pt x="6365153" y="806564"/>
                  </a:moveTo>
                  <a:lnTo>
                    <a:pt x="124460" y="806564"/>
                  </a:lnTo>
                  <a:cubicBezTo>
                    <a:pt x="55880" y="806564"/>
                    <a:pt x="0" y="750684"/>
                    <a:pt x="0" y="6821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65153" y="0"/>
                  </a:lnTo>
                  <a:cubicBezTo>
                    <a:pt x="6433733" y="0"/>
                    <a:pt x="6489613" y="55880"/>
                    <a:pt x="6489613" y="124460"/>
                  </a:cubicBezTo>
                  <a:lnTo>
                    <a:pt x="6489613" y="682104"/>
                  </a:lnTo>
                  <a:cubicBezTo>
                    <a:pt x="6489613" y="750684"/>
                    <a:pt x="6433733" y="806564"/>
                    <a:pt x="6365153" y="80656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87007" y="2973722"/>
            <a:ext cx="261731" cy="261731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75832" y="2944762"/>
            <a:ext cx="8987369" cy="261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1"/>
              </a:lnSpc>
            </a:pPr>
            <a:r>
              <a:rPr lang="en-US" sz="1724" dirty="0">
                <a:solidFill>
                  <a:srgbClr val="000000"/>
                </a:solidFill>
                <a:latin typeface="Gotham 4"/>
              </a:rPr>
              <a:t>A more supportive regulatory landscape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96610" y="3404080"/>
            <a:ext cx="6048262" cy="261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1"/>
              </a:lnSpc>
            </a:pPr>
            <a:r>
              <a:rPr lang="en-US" sz="1724" dirty="0">
                <a:solidFill>
                  <a:srgbClr val="000000"/>
                </a:solidFill>
                <a:latin typeface="Gotham 4"/>
              </a:rPr>
              <a:t>Incentives to invest in training and development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85800" y="6366886"/>
            <a:ext cx="2574021" cy="175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93"/>
              </a:lnSpc>
            </a:pPr>
            <a:r>
              <a:rPr lang="en-US" sz="1067" spc="13">
                <a:solidFill>
                  <a:srgbClr val="000000"/>
                </a:solidFill>
                <a:latin typeface="Gotham 3"/>
              </a:rPr>
              <a:t>Edinburgh Chamber of Commerce</a:t>
            </a:r>
          </a:p>
        </p:txBody>
      </p:sp>
      <p:sp>
        <p:nvSpPr>
          <p:cNvPr id="34" name="TextBox 30">
            <a:extLst>
              <a:ext uri="{FF2B5EF4-FFF2-40B4-BE49-F238E27FC236}">
                <a16:creationId xmlns:a16="http://schemas.microsoft.com/office/drawing/2014/main" id="{1FE4D40B-99B3-4EF0-9D69-C26B9B9F50FE}"/>
              </a:ext>
            </a:extLst>
          </p:cNvPr>
          <p:cNvSpPr txBox="1"/>
          <p:nvPr/>
        </p:nvSpPr>
        <p:spPr>
          <a:xfrm>
            <a:off x="1375832" y="1998441"/>
            <a:ext cx="4019567" cy="26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1"/>
              </a:lnSpc>
            </a:pPr>
            <a:r>
              <a:rPr lang="en-US" sz="1724" dirty="0">
                <a:solidFill>
                  <a:srgbClr val="000000"/>
                </a:solidFill>
                <a:latin typeface="Gotham 4"/>
              </a:rPr>
              <a:t>Better, more targeted support</a:t>
            </a:r>
          </a:p>
        </p:txBody>
      </p:sp>
      <p:sp>
        <p:nvSpPr>
          <p:cNvPr id="32" name="TextBox 30">
            <a:extLst>
              <a:ext uri="{FF2B5EF4-FFF2-40B4-BE49-F238E27FC236}">
                <a16:creationId xmlns:a16="http://schemas.microsoft.com/office/drawing/2014/main" id="{DFBC2C62-5AAD-4F59-8B76-00CE26BB0F3F}"/>
              </a:ext>
            </a:extLst>
          </p:cNvPr>
          <p:cNvSpPr txBox="1"/>
          <p:nvPr/>
        </p:nvSpPr>
        <p:spPr>
          <a:xfrm>
            <a:off x="1396611" y="2463285"/>
            <a:ext cx="7036189" cy="261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1"/>
              </a:lnSpc>
            </a:pPr>
            <a:r>
              <a:rPr lang="en-US" sz="1724" dirty="0">
                <a:solidFill>
                  <a:srgbClr val="000000"/>
                </a:solidFill>
                <a:latin typeface="Gotham 4"/>
              </a:rPr>
              <a:t>Flexible, modular training which supports lifelong learning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04A65FA-784A-4C54-A54A-99444E2513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1166" y="-8101"/>
            <a:ext cx="398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A8E0AC-199E-5988-3ED9-D790B9E7B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429" y="2207348"/>
            <a:ext cx="11106169" cy="3190539"/>
          </a:xfrm>
          <a:prstGeom prst="rect">
            <a:avLst/>
          </a:prstGeom>
        </p:spPr>
      </p:pic>
      <p:pic>
        <p:nvPicPr>
          <p:cNvPr id="6" name="Picture 5" descr="A black background with pink and grey text&#10;&#10;AI-generated content may be incorrect.">
            <a:extLst>
              <a:ext uri="{FF2B5EF4-FFF2-40B4-BE49-F238E27FC236}">
                <a16:creationId xmlns:a16="http://schemas.microsoft.com/office/drawing/2014/main" id="{AA3D4DE8-2B75-2DB2-5070-4C166CE74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43" y="186412"/>
            <a:ext cx="5087198" cy="16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4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7737E-1621-72BE-C73D-3AAE110C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ED432-64B0-9775-90D1-362519B87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29" y="2061836"/>
            <a:ext cx="5609414" cy="4186567"/>
          </a:xfrm>
        </p:spPr>
        <p:txBody>
          <a:bodyPr>
            <a:normAutofit/>
          </a:bodyPr>
          <a:lstStyle/>
          <a:p>
            <a:r>
              <a:rPr lang="en-GB" sz="2200" dirty="0"/>
              <a:t>Further look at underemployment for young people and people from ethnic minorities</a:t>
            </a:r>
          </a:p>
          <a:p>
            <a:r>
              <a:rPr lang="en-GB" sz="2200" dirty="0"/>
              <a:t>More support for employers – detailed work around skills gaps and future skills needs. </a:t>
            </a:r>
          </a:p>
          <a:p>
            <a:r>
              <a:rPr lang="en-GB" sz="2200" dirty="0"/>
              <a:t>How are we promoting the services we deliver for in work support? How do people hear about and access support when they are working and have other responsibilities?</a:t>
            </a:r>
          </a:p>
          <a:p>
            <a:r>
              <a:rPr lang="en-GB" sz="2200" dirty="0"/>
              <a:t>Regionalism – how do we support a more mobile workforce, understanding skills supply and demand in larger geographies</a:t>
            </a:r>
          </a:p>
        </p:txBody>
      </p:sp>
      <p:pic>
        <p:nvPicPr>
          <p:cNvPr id="4" name="Picture 3" descr="A black background with pink and grey text&#10;&#10;AI-generated content may be incorrect.">
            <a:extLst>
              <a:ext uri="{FF2B5EF4-FFF2-40B4-BE49-F238E27FC236}">
                <a16:creationId xmlns:a16="http://schemas.microsoft.com/office/drawing/2014/main" id="{EE92821D-677F-EAEB-29B3-8FF4FD967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3308681"/>
            <a:ext cx="4788505" cy="150838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29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2DE24279DB049A2FB99948BECA714" ma:contentTypeVersion="13" ma:contentTypeDescription="Create a new document." ma:contentTypeScope="" ma:versionID="8ea20833e8a595dace3111d19ab409e0">
  <xsd:schema xmlns:xsd="http://www.w3.org/2001/XMLSchema" xmlns:xs="http://www.w3.org/2001/XMLSchema" xmlns:p="http://schemas.microsoft.com/office/2006/metadata/properties" xmlns:ns2="cdba232f-027e-4c62-b1cc-d7819f2133b3" xmlns:ns3="03a98e3a-ccfe-40a4-b081-0afb87be6c7b" targetNamespace="http://schemas.microsoft.com/office/2006/metadata/properties" ma:root="true" ma:fieldsID="d4fa153c53ba0deca456ae58d1b50f28" ns2:_="" ns3:_="">
    <xsd:import namespace="cdba232f-027e-4c62-b1cc-d7819f2133b3"/>
    <xsd:import namespace="03a98e3a-ccfe-40a4-b081-0afb87be6c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a232f-027e-4c62-b1cc-d7819f2133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4ff8254-ef6c-43f6-8b3e-eb4a269eee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98e3a-ccfe-40a4-b081-0afb87be6c7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00757b5-9dd5-4201-83a2-2fea6868dc82}" ma:internalName="TaxCatchAll" ma:showField="CatchAllData" ma:web="03a98e3a-ccfe-40a4-b081-0afb87be6c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ba232f-027e-4c62-b1cc-d7819f2133b3">
      <Terms xmlns="http://schemas.microsoft.com/office/infopath/2007/PartnerControls"/>
    </lcf76f155ced4ddcb4097134ff3c332f>
    <TaxCatchAll xmlns="03a98e3a-ccfe-40a4-b081-0afb87be6c7b" xsi:nil="true"/>
  </documentManagement>
</p:properties>
</file>

<file path=customXml/itemProps1.xml><?xml version="1.0" encoding="utf-8"?>
<ds:datastoreItem xmlns:ds="http://schemas.openxmlformats.org/officeDocument/2006/customXml" ds:itemID="{640BB573-EFF7-4876-B1BD-55158A8E50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FF1252-F736-48C8-8225-A7411E606D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ba232f-027e-4c62-b1cc-d7819f2133b3"/>
    <ds:schemaRef ds:uri="03a98e3a-ccfe-40a4-b081-0afb87be6c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BCD1D0-BF3E-4863-A058-525AC9EBD54B}">
  <ds:schemaRefs>
    <ds:schemaRef ds:uri="http://schemas.microsoft.com/office/2006/metadata/properties"/>
    <ds:schemaRef ds:uri="http://schemas.microsoft.com/office/infopath/2007/PartnerControls"/>
    <ds:schemaRef ds:uri="cdba232f-027e-4c62-b1cc-d7819f2133b3"/>
    <ds:schemaRef ds:uri="03a98e3a-ccfe-40a4-b081-0afb87be6c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295</Words>
  <Application>Microsoft Office PowerPoint</Application>
  <PresentationFormat>Widescreen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Gotham 1</vt:lpstr>
      <vt:lpstr>Gotham 3</vt:lpstr>
      <vt:lpstr>Gotham 4</vt:lpstr>
      <vt:lpstr>Gotham 4 Bold</vt:lpstr>
      <vt:lpstr>Office Theme</vt:lpstr>
      <vt:lpstr>PowerPoint Presentation</vt:lpstr>
      <vt:lpstr>CONTEXT  - THE CHALLENGE</vt:lpstr>
      <vt:lpstr>PowerPoint Presentation</vt:lpstr>
      <vt:lpstr>PowerPoint Presentation</vt:lpstr>
      <vt:lpstr>PowerPoint Presentation</vt:lpstr>
      <vt:lpstr>PowerPoint Presentation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Rona Hunter</dc:creator>
  <cp:lastModifiedBy>Kate Kelman</cp:lastModifiedBy>
  <cp:revision>4</cp:revision>
  <dcterms:created xsi:type="dcterms:W3CDTF">2024-09-29T16:34:54Z</dcterms:created>
  <dcterms:modified xsi:type="dcterms:W3CDTF">2026-02-25T11:08:12Z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0x01010019A2DE24279DB049A2FB99948BECA714</vt:lpwstr>
  </property>
  <property fmtid="{D5CDD505-2E9C-101B-9397-08002B2CF9AE}" pid="3" name="Order">
    <vt:r8>25677400</vt:r8>
  </property>
  <property fmtid="{D5CDD505-2E9C-101B-9397-08002B2CF9AE}" pid="4" name="MediaServiceImageTags">
    <vt:lpwstr/>
  </property>
</Properties>
</file>