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8"/>
  </p:notesMasterIdLst>
  <p:sldIdLst>
    <p:sldId id="256" r:id="rId2"/>
    <p:sldId id="444" r:id="rId3"/>
    <p:sldId id="446" r:id="rId4"/>
    <p:sldId id="447" r:id="rId5"/>
    <p:sldId id="448" r:id="rId6"/>
    <p:sldId id="44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A0CF"/>
    <a:srgbClr val="F112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91522D-02E6-43ED-AF47-1A95691CE847}" v="9" dt="2026-02-18T13:34:25.7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Dutton" userId="f852e785-15ff-4f28-8a21-19c172da19cc" providerId="ADAL" clId="{E074A2FD-229B-4FEE-B23B-8C47C23EEED4}"/>
    <pc:docChg chg="undo redo custSel addSld delSld modSld">
      <pc:chgData name="Craig Dutton" userId="f852e785-15ff-4f28-8a21-19c172da19cc" providerId="ADAL" clId="{E074A2FD-229B-4FEE-B23B-8C47C23EEED4}" dt="2026-02-20T11:42:59.733" v="2610" actId="15"/>
      <pc:docMkLst>
        <pc:docMk/>
      </pc:docMkLst>
      <pc:sldChg chg="modSp mod">
        <pc:chgData name="Craig Dutton" userId="f852e785-15ff-4f28-8a21-19c172da19cc" providerId="ADAL" clId="{E074A2FD-229B-4FEE-B23B-8C47C23EEED4}" dt="2026-02-18T13:20:50.223" v="459" actId="1036"/>
        <pc:sldMkLst>
          <pc:docMk/>
          <pc:sldMk cId="0" sldId="256"/>
        </pc:sldMkLst>
        <pc:spChg chg="mod">
          <ac:chgData name="Craig Dutton" userId="f852e785-15ff-4f28-8a21-19c172da19cc" providerId="ADAL" clId="{E074A2FD-229B-4FEE-B23B-8C47C23EEED4}" dt="2026-02-18T13:20:44.006" v="451" actId="1076"/>
          <ac:spMkLst>
            <pc:docMk/>
            <pc:sldMk cId="0" sldId="256"/>
            <ac:spMk id="6" creationId="{00000000-0000-0000-0000-000000000000}"/>
          </ac:spMkLst>
        </pc:spChg>
        <pc:spChg chg="mod">
          <ac:chgData name="Craig Dutton" userId="f852e785-15ff-4f28-8a21-19c172da19cc" providerId="ADAL" clId="{E074A2FD-229B-4FEE-B23B-8C47C23EEED4}" dt="2026-02-18T13:20:50.223" v="459" actId="1036"/>
          <ac:spMkLst>
            <pc:docMk/>
            <pc:sldMk cId="0" sldId="256"/>
            <ac:spMk id="7" creationId="{00000000-0000-0000-0000-000000000000}"/>
          </ac:spMkLst>
        </pc:spChg>
        <pc:spChg chg="mod">
          <ac:chgData name="Craig Dutton" userId="f852e785-15ff-4f28-8a21-19c172da19cc" providerId="ADAL" clId="{E074A2FD-229B-4FEE-B23B-8C47C23EEED4}" dt="2026-02-18T13:20:44.006" v="451" actId="1076"/>
          <ac:spMkLst>
            <pc:docMk/>
            <pc:sldMk cId="0" sldId="256"/>
            <ac:spMk id="8" creationId="{00000000-0000-0000-0000-000000000000}"/>
          </ac:spMkLst>
        </pc:spChg>
      </pc:sldChg>
      <pc:sldChg chg="modSp mod">
        <pc:chgData name="Craig Dutton" userId="f852e785-15ff-4f28-8a21-19c172da19cc" providerId="ADAL" clId="{E074A2FD-229B-4FEE-B23B-8C47C23EEED4}" dt="2026-02-18T13:18:32.704" v="330" actId="20577"/>
        <pc:sldMkLst>
          <pc:docMk/>
          <pc:sldMk cId="1772224169" sldId="444"/>
        </pc:sldMkLst>
        <pc:spChg chg="mod">
          <ac:chgData name="Craig Dutton" userId="f852e785-15ff-4f28-8a21-19c172da19cc" providerId="ADAL" clId="{E074A2FD-229B-4FEE-B23B-8C47C23EEED4}" dt="2026-02-18T13:16:35.528" v="28" actId="20577"/>
          <ac:spMkLst>
            <pc:docMk/>
            <pc:sldMk cId="1772224169" sldId="444"/>
            <ac:spMk id="2" creationId="{555A79DF-B08B-E0C2-933F-81B5FFFEFC43}"/>
          </ac:spMkLst>
        </pc:spChg>
        <pc:spChg chg="mod">
          <ac:chgData name="Craig Dutton" userId="f852e785-15ff-4f28-8a21-19c172da19cc" providerId="ADAL" clId="{E074A2FD-229B-4FEE-B23B-8C47C23EEED4}" dt="2026-02-18T13:16:26.840" v="11" actId="20577"/>
          <ac:spMkLst>
            <pc:docMk/>
            <pc:sldMk cId="1772224169" sldId="444"/>
            <ac:spMk id="9" creationId="{E3C0DEA5-8116-EA35-D88B-D39A294F7495}"/>
          </ac:spMkLst>
        </pc:spChg>
        <pc:spChg chg="mod">
          <ac:chgData name="Craig Dutton" userId="f852e785-15ff-4f28-8a21-19c172da19cc" providerId="ADAL" clId="{E074A2FD-229B-4FEE-B23B-8C47C23EEED4}" dt="2026-02-18T13:18:32.704" v="330" actId="20577"/>
          <ac:spMkLst>
            <pc:docMk/>
            <pc:sldMk cId="1772224169" sldId="444"/>
            <ac:spMk id="10" creationId="{5E744F6B-D6E4-08F1-2916-668F2D1EFE2C}"/>
          </ac:spMkLst>
        </pc:spChg>
      </pc:sldChg>
      <pc:sldChg chg="del">
        <pc:chgData name="Craig Dutton" userId="f852e785-15ff-4f28-8a21-19c172da19cc" providerId="ADAL" clId="{E074A2FD-229B-4FEE-B23B-8C47C23EEED4}" dt="2026-02-18T13:19:20.058" v="334" actId="47"/>
        <pc:sldMkLst>
          <pc:docMk/>
          <pc:sldMk cId="3604415797" sldId="445"/>
        </pc:sldMkLst>
      </pc:sldChg>
      <pc:sldChg chg="modSp mod">
        <pc:chgData name="Craig Dutton" userId="f852e785-15ff-4f28-8a21-19c172da19cc" providerId="ADAL" clId="{E074A2FD-229B-4FEE-B23B-8C47C23EEED4}" dt="2026-02-20T10:35:48.978" v="2582" actId="20577"/>
        <pc:sldMkLst>
          <pc:docMk/>
          <pc:sldMk cId="3740980535" sldId="446"/>
        </pc:sldMkLst>
        <pc:spChg chg="mod">
          <ac:chgData name="Craig Dutton" userId="f852e785-15ff-4f28-8a21-19c172da19cc" providerId="ADAL" clId="{E074A2FD-229B-4FEE-B23B-8C47C23EEED4}" dt="2026-02-18T13:20:10.593" v="448" actId="20577"/>
          <ac:spMkLst>
            <pc:docMk/>
            <pc:sldMk cId="3740980535" sldId="446"/>
            <ac:spMk id="2" creationId="{AD141475-88C0-F84B-3C8A-61C7D7E018DB}"/>
          </ac:spMkLst>
        </pc:spChg>
        <pc:spChg chg="mod">
          <ac:chgData name="Craig Dutton" userId="f852e785-15ff-4f28-8a21-19c172da19cc" providerId="ADAL" clId="{E074A2FD-229B-4FEE-B23B-8C47C23EEED4}" dt="2026-02-18T13:17:54.113" v="280" actId="20577"/>
          <ac:spMkLst>
            <pc:docMk/>
            <pc:sldMk cId="3740980535" sldId="446"/>
            <ac:spMk id="9" creationId="{86ADBA2E-A0D3-53AB-0A29-2F4FBFABC891}"/>
          </ac:spMkLst>
        </pc:spChg>
        <pc:spChg chg="mod">
          <ac:chgData name="Craig Dutton" userId="f852e785-15ff-4f28-8a21-19c172da19cc" providerId="ADAL" clId="{E074A2FD-229B-4FEE-B23B-8C47C23EEED4}" dt="2026-02-20T10:35:48.978" v="2582" actId="20577"/>
          <ac:spMkLst>
            <pc:docMk/>
            <pc:sldMk cId="3740980535" sldId="446"/>
            <ac:spMk id="10" creationId="{04F0A986-0A05-3C68-11E6-97ECEAB42265}"/>
          </ac:spMkLst>
        </pc:spChg>
      </pc:sldChg>
      <pc:sldChg chg="modSp add mod">
        <pc:chgData name="Craig Dutton" userId="f852e785-15ff-4f28-8a21-19c172da19cc" providerId="ADAL" clId="{E074A2FD-229B-4FEE-B23B-8C47C23EEED4}" dt="2026-02-20T11:42:32.295" v="2606" actId="20577"/>
        <pc:sldMkLst>
          <pc:docMk/>
          <pc:sldMk cId="4083303773" sldId="447"/>
        </pc:sldMkLst>
        <pc:spChg chg="mod">
          <ac:chgData name="Craig Dutton" userId="f852e785-15ff-4f28-8a21-19c172da19cc" providerId="ADAL" clId="{E074A2FD-229B-4FEE-B23B-8C47C23EEED4}" dt="2026-02-18T13:19:39.915" v="386" actId="313"/>
          <ac:spMkLst>
            <pc:docMk/>
            <pc:sldMk cId="4083303773" sldId="447"/>
            <ac:spMk id="2" creationId="{51A29905-DF4D-EA7A-B287-E27D2A1C9E2B}"/>
          </ac:spMkLst>
        </pc:spChg>
        <pc:spChg chg="mod">
          <ac:chgData name="Craig Dutton" userId="f852e785-15ff-4f28-8a21-19c172da19cc" providerId="ADAL" clId="{E074A2FD-229B-4FEE-B23B-8C47C23EEED4}" dt="2026-02-20T11:42:32.295" v="2606" actId="20577"/>
          <ac:spMkLst>
            <pc:docMk/>
            <pc:sldMk cId="4083303773" sldId="447"/>
            <ac:spMk id="10" creationId="{350AB143-36F9-BBA5-641D-3C1F3876F3D3}"/>
          </ac:spMkLst>
        </pc:spChg>
      </pc:sldChg>
      <pc:sldChg chg="modSp add mod">
        <pc:chgData name="Craig Dutton" userId="f852e785-15ff-4f28-8a21-19c172da19cc" providerId="ADAL" clId="{E074A2FD-229B-4FEE-B23B-8C47C23EEED4}" dt="2026-02-20T11:42:59.733" v="2610" actId="15"/>
        <pc:sldMkLst>
          <pc:docMk/>
          <pc:sldMk cId="4062463305" sldId="448"/>
        </pc:sldMkLst>
        <pc:spChg chg="mod">
          <ac:chgData name="Craig Dutton" userId="f852e785-15ff-4f28-8a21-19c172da19cc" providerId="ADAL" clId="{E074A2FD-229B-4FEE-B23B-8C47C23EEED4}" dt="2026-02-18T13:19:54.119" v="412" actId="20577"/>
          <ac:spMkLst>
            <pc:docMk/>
            <pc:sldMk cId="4062463305" sldId="448"/>
            <ac:spMk id="2" creationId="{AB4F26BE-DCE1-730D-7FAC-09A954D2793C}"/>
          </ac:spMkLst>
        </pc:spChg>
        <pc:spChg chg="mod">
          <ac:chgData name="Craig Dutton" userId="f852e785-15ff-4f28-8a21-19c172da19cc" providerId="ADAL" clId="{E074A2FD-229B-4FEE-B23B-8C47C23EEED4}" dt="2026-02-20T11:42:59.733" v="2610" actId="15"/>
          <ac:spMkLst>
            <pc:docMk/>
            <pc:sldMk cId="4062463305" sldId="448"/>
            <ac:spMk id="10" creationId="{78A55CE4-8267-C90D-66EF-7B1CAC9C0FBB}"/>
          </ac:spMkLst>
        </pc:spChg>
      </pc:sldChg>
      <pc:sldChg chg="addSp delSp modSp add mod">
        <pc:chgData name="Craig Dutton" userId="f852e785-15ff-4f28-8a21-19c172da19cc" providerId="ADAL" clId="{E074A2FD-229B-4FEE-B23B-8C47C23EEED4}" dt="2026-02-18T13:34:57.823" v="2040" actId="403"/>
        <pc:sldMkLst>
          <pc:docMk/>
          <pc:sldMk cId="1390112027" sldId="449"/>
        </pc:sldMkLst>
        <pc:spChg chg="add mod">
          <ac:chgData name="Craig Dutton" userId="f852e785-15ff-4f28-8a21-19c172da19cc" providerId="ADAL" clId="{E074A2FD-229B-4FEE-B23B-8C47C23EEED4}" dt="2026-02-18T13:34:57.823" v="2040" actId="403"/>
          <ac:spMkLst>
            <pc:docMk/>
            <pc:sldMk cId="1390112027" sldId="449"/>
            <ac:spMk id="11" creationId="{6F43C472-978B-C1C5-31B9-3977DEFA548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2739B-3A31-4D49-BF99-8E255431E677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551C6-D638-4F5F-A285-FBF6093266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23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71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0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47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90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9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42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137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9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78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5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6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CRAIG.DUTTON@CAPITALCITYPARTNERSHIP.ORG" TargetMode="Externa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1000"/>
            </a:blip>
            <a:stretch>
              <a:fillRect l="-20312" r="-20312"/>
            </a:stretch>
          </a:blipFill>
        </p:spPr>
        <p:txBody>
          <a:bodyPr/>
          <a:lstStyle/>
          <a:p>
            <a:endParaRPr lang="en-GB" sz="1200"/>
          </a:p>
        </p:txBody>
      </p:sp>
      <p:grpSp>
        <p:nvGrpSpPr>
          <p:cNvPr id="3" name="Group 3"/>
          <p:cNvGrpSpPr/>
          <p:nvPr/>
        </p:nvGrpSpPr>
        <p:grpSpPr>
          <a:xfrm>
            <a:off x="0" y="0"/>
            <a:ext cx="2057400" cy="6858000"/>
            <a:chOff x="0" y="0"/>
            <a:chExt cx="812800" cy="270933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2709333"/>
            </a:xfrm>
            <a:custGeom>
              <a:avLst/>
              <a:gdLst/>
              <a:ahLst/>
              <a:cxnLst/>
              <a:rect l="l" t="t" r="r" b="b"/>
              <a:pathLst>
                <a:path w="812800" h="2709333">
                  <a:moveTo>
                    <a:pt x="0" y="0"/>
                  </a:moveTo>
                  <a:lnTo>
                    <a:pt x="812800" y="0"/>
                  </a:lnTo>
                  <a:lnTo>
                    <a:pt x="812800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ED2894"/>
            </a:solidFill>
          </p:spPr>
          <p:txBody>
            <a:bodyPr/>
            <a:lstStyle/>
            <a:p>
              <a:endParaRPr lang="en-GB" sz="12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812800" cy="275695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432215" y="2119077"/>
            <a:ext cx="7422985" cy="9041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510"/>
              </a:lnSpc>
              <a:spcBef>
                <a:spcPct val="0"/>
              </a:spcBef>
            </a:pPr>
            <a:r>
              <a:rPr lang="en-US" sz="5400" b="1" dirty="0">
                <a:solidFill>
                  <a:srgbClr val="000000"/>
                </a:solidFill>
              </a:rPr>
              <a:t>Joined Up for Jobs Forum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432215" y="3060425"/>
            <a:ext cx="7327598" cy="738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en-US" sz="4800" b="1" dirty="0">
                <a:solidFill>
                  <a:srgbClr val="ED2894"/>
                </a:solidFill>
              </a:rPr>
              <a:t>2026-27 Funding Update</a:t>
            </a:r>
          </a:p>
        </p:txBody>
      </p:sp>
      <p:sp>
        <p:nvSpPr>
          <p:cNvPr id="8" name="AutoShape 8"/>
          <p:cNvSpPr/>
          <p:nvPr/>
        </p:nvSpPr>
        <p:spPr>
          <a:xfrm flipV="1">
            <a:off x="2432242" y="3063962"/>
            <a:ext cx="6458663" cy="1367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 sz="1200"/>
          </a:p>
        </p:txBody>
      </p:sp>
      <p:sp>
        <p:nvSpPr>
          <p:cNvPr id="9" name="Freeform 9"/>
          <p:cNvSpPr/>
          <p:nvPr/>
        </p:nvSpPr>
        <p:spPr>
          <a:xfrm>
            <a:off x="9175439" y="258233"/>
            <a:ext cx="2773456" cy="2743200"/>
          </a:xfrm>
          <a:custGeom>
            <a:avLst/>
            <a:gdLst/>
            <a:ahLst/>
            <a:cxnLst/>
            <a:rect l="l" t="t" r="r" b="b"/>
            <a:pathLst>
              <a:path w="4160184" h="4114800">
                <a:moveTo>
                  <a:pt x="0" y="0"/>
                </a:moveTo>
                <a:lnTo>
                  <a:pt x="4160184" y="0"/>
                </a:lnTo>
                <a:lnTo>
                  <a:pt x="416018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37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10" name="TextBox 10"/>
          <p:cNvSpPr txBox="1"/>
          <p:nvPr/>
        </p:nvSpPr>
        <p:spPr>
          <a:xfrm>
            <a:off x="2432215" y="3827719"/>
            <a:ext cx="4389089" cy="341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813"/>
              </a:lnSpc>
              <a:spcBef>
                <a:spcPct val="0"/>
              </a:spcBef>
            </a:pPr>
            <a:r>
              <a:rPr lang="en-US" sz="2009" b="1" dirty="0">
                <a:solidFill>
                  <a:srgbClr val="000000"/>
                </a:solidFill>
                <a:latin typeface="Poppins Bold"/>
              </a:rPr>
              <a:t>26</a:t>
            </a:r>
            <a:r>
              <a:rPr lang="en-US" sz="2009" b="1" baseline="30000" dirty="0">
                <a:solidFill>
                  <a:srgbClr val="000000"/>
                </a:solidFill>
                <a:latin typeface="Poppins Bold"/>
              </a:rPr>
              <a:t>th</a:t>
            </a:r>
            <a:r>
              <a:rPr lang="en-US" sz="2009" b="1" dirty="0">
                <a:solidFill>
                  <a:srgbClr val="000000"/>
                </a:solidFill>
                <a:latin typeface="Poppins Bold"/>
              </a:rPr>
              <a:t> February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23227-086C-174B-A515-AB782C379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555A79DF-B08B-E0C2-933F-81B5FFFEFC43}"/>
              </a:ext>
            </a:extLst>
          </p:cNvPr>
          <p:cNvSpPr txBox="1"/>
          <p:nvPr/>
        </p:nvSpPr>
        <p:spPr>
          <a:xfrm>
            <a:off x="2184003" y="580028"/>
            <a:ext cx="9197775" cy="4930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012"/>
              </a:lnSpc>
              <a:spcBef>
                <a:spcPct val="0"/>
              </a:spcBef>
            </a:pPr>
            <a:r>
              <a:rPr lang="en-GB" sz="2800" b="1" dirty="0">
                <a:solidFill>
                  <a:srgbClr val="ED2894"/>
                </a:solidFill>
                <a:latin typeface="+mj-lt"/>
              </a:rPr>
              <a:t>Funding Updates</a:t>
            </a: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1D528812-032D-5B3C-CD20-5FD0E8CA1E33}"/>
              </a:ext>
            </a:extLst>
          </p:cNvPr>
          <p:cNvSpPr/>
          <p:nvPr/>
        </p:nvSpPr>
        <p:spPr>
          <a:xfrm>
            <a:off x="2184002" y="1077599"/>
            <a:ext cx="1745827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C2ACE97F-15E5-B897-90A1-EE47E6C0DCF4}"/>
              </a:ext>
            </a:extLst>
          </p:cNvPr>
          <p:cNvGrpSpPr/>
          <p:nvPr/>
        </p:nvGrpSpPr>
        <p:grpSpPr>
          <a:xfrm>
            <a:off x="0" y="0"/>
            <a:ext cx="2057400" cy="6858000"/>
            <a:chOff x="0" y="0"/>
            <a:chExt cx="812800" cy="2709333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4E88F9C-E597-5C4D-8AF0-C8F71C04EED6}"/>
                </a:ext>
              </a:extLst>
            </p:cNvPr>
            <p:cNvSpPr/>
            <p:nvPr/>
          </p:nvSpPr>
          <p:spPr>
            <a:xfrm>
              <a:off x="0" y="0"/>
              <a:ext cx="812800" cy="2709333"/>
            </a:xfrm>
            <a:custGeom>
              <a:avLst/>
              <a:gdLst/>
              <a:ahLst/>
              <a:cxnLst/>
              <a:rect l="l" t="t" r="r" b="b"/>
              <a:pathLst>
                <a:path w="812800" h="2709333">
                  <a:moveTo>
                    <a:pt x="0" y="0"/>
                  </a:moveTo>
                  <a:lnTo>
                    <a:pt x="812800" y="0"/>
                  </a:lnTo>
                  <a:lnTo>
                    <a:pt x="812800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ED2894"/>
            </a:solidFill>
          </p:spPr>
          <p:txBody>
            <a:bodyPr/>
            <a:lstStyle/>
            <a:p>
              <a:pPr defTabSz="609630"/>
              <a:endParaRPr lang="en-GB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A9A77D68-1107-AE59-D89C-94E8BE07CDA2}"/>
                </a:ext>
              </a:extLst>
            </p:cNvPr>
            <p:cNvSpPr txBox="1"/>
            <p:nvPr/>
          </p:nvSpPr>
          <p:spPr>
            <a:xfrm>
              <a:off x="0" y="-47625"/>
              <a:ext cx="812800" cy="275695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Freeform 7">
            <a:extLst>
              <a:ext uri="{FF2B5EF4-FFF2-40B4-BE49-F238E27FC236}">
                <a16:creationId xmlns:a16="http://schemas.microsoft.com/office/drawing/2014/main" id="{87D770B4-4A97-C3F7-3EE0-1A0C5A8AF4B5}"/>
              </a:ext>
            </a:extLst>
          </p:cNvPr>
          <p:cNvSpPr/>
          <p:nvPr/>
        </p:nvSpPr>
        <p:spPr>
          <a:xfrm>
            <a:off x="2184400" y="6303346"/>
            <a:ext cx="1391522" cy="347881"/>
          </a:xfrm>
          <a:custGeom>
            <a:avLst/>
            <a:gdLst/>
            <a:ahLst/>
            <a:cxnLst/>
            <a:rect l="l" t="t" r="r" b="b"/>
            <a:pathLst>
              <a:path w="2087283" h="521821">
                <a:moveTo>
                  <a:pt x="0" y="0"/>
                </a:moveTo>
                <a:lnTo>
                  <a:pt x="2087282" y="0"/>
                </a:lnTo>
                <a:lnTo>
                  <a:pt x="2087282" y="521821"/>
                </a:lnTo>
                <a:lnTo>
                  <a:pt x="0" y="5218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97D21C4A-F5AA-23E0-2D7A-3CFFDFE501E0}"/>
              </a:ext>
            </a:extLst>
          </p:cNvPr>
          <p:cNvSpPr/>
          <p:nvPr/>
        </p:nvSpPr>
        <p:spPr>
          <a:xfrm>
            <a:off x="8788400" y="5397201"/>
            <a:ext cx="3200400" cy="1254026"/>
          </a:xfrm>
          <a:custGeom>
            <a:avLst/>
            <a:gdLst/>
            <a:ahLst/>
            <a:cxnLst/>
            <a:rect l="l" t="t" r="r" b="b"/>
            <a:pathLst>
              <a:path w="6703672" h="2715929">
                <a:moveTo>
                  <a:pt x="0" y="0"/>
                </a:moveTo>
                <a:lnTo>
                  <a:pt x="6703672" y="0"/>
                </a:lnTo>
                <a:lnTo>
                  <a:pt x="6703672" y="2715929"/>
                </a:lnTo>
                <a:lnTo>
                  <a:pt x="0" y="271592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7267"/>
            </a:stretch>
          </a:blipFill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E3C0DEA5-8116-EA35-D88B-D39A294F7495}"/>
              </a:ext>
            </a:extLst>
          </p:cNvPr>
          <p:cNvSpPr txBox="1"/>
          <p:nvPr/>
        </p:nvSpPr>
        <p:spPr>
          <a:xfrm>
            <a:off x="2184001" y="96672"/>
            <a:ext cx="7540101" cy="4217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387"/>
              </a:lnSpc>
              <a:spcBef>
                <a:spcPct val="0"/>
              </a:spcBef>
            </a:pPr>
            <a:r>
              <a:rPr lang="en-GB" sz="2800" b="1" dirty="0">
                <a:solidFill>
                  <a:srgbClr val="A6A7A9"/>
                </a:solidFill>
                <a:latin typeface="+mj-lt"/>
              </a:rPr>
              <a:t>JUFJ Forum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5E744F6B-D6E4-08F1-2916-668F2D1EFE2C}"/>
              </a:ext>
            </a:extLst>
          </p:cNvPr>
          <p:cNvSpPr txBox="1"/>
          <p:nvPr/>
        </p:nvSpPr>
        <p:spPr>
          <a:xfrm>
            <a:off x="2184400" y="1295401"/>
            <a:ext cx="9804400" cy="4739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defTabSz="609630">
              <a:lnSpc>
                <a:spcPct val="150000"/>
              </a:lnSpc>
              <a:spcAft>
                <a:spcPts val="533"/>
              </a:spcAft>
              <a:buFont typeface="+mj-lt"/>
              <a:buAutoNum type="arabicPeriod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UK Shared Prosperity Fund (UKSPF)</a:t>
            </a:r>
          </a:p>
          <a:p>
            <a:pPr marL="457200" indent="-457200" defTabSz="609630">
              <a:lnSpc>
                <a:spcPct val="150000"/>
              </a:lnSpc>
              <a:spcAft>
                <a:spcPts val="533"/>
              </a:spcAft>
              <a:buFont typeface="+mj-lt"/>
              <a:buAutoNum type="arabicPeriod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Blended Employability Service</a:t>
            </a:r>
          </a:p>
          <a:p>
            <a:pPr marL="457200" indent="-457200" defTabSz="609630">
              <a:lnSpc>
                <a:spcPct val="150000"/>
              </a:lnSpc>
              <a:spcAft>
                <a:spcPts val="533"/>
              </a:spcAft>
              <a:buFont typeface="+mj-lt"/>
              <a:buAutoNum type="arabicPeriod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No One Left Behind (NOLB)</a:t>
            </a:r>
          </a:p>
          <a:p>
            <a:pPr marL="914400" lvl="1" indent="-45720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Network of Employment Support and Training (NEST)</a:t>
            </a:r>
          </a:p>
          <a:p>
            <a:pPr marL="914400" lvl="1" indent="-45720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Moving Forward/Moving Forward for Parents</a:t>
            </a:r>
          </a:p>
          <a:p>
            <a:pPr marL="914400" lvl="1" indent="-45720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Vocational Training Framework</a:t>
            </a:r>
          </a:p>
          <a:p>
            <a:pPr marL="914400" lvl="1" indent="-45720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ESOL Grants</a:t>
            </a:r>
            <a:endParaRPr lang="en-GB" sz="2133" kern="100" dirty="0">
              <a:solidFill>
                <a:prstClr val="black"/>
              </a:solidFill>
              <a:latin typeface="Calibri"/>
              <a:cs typeface="Times New Roman" panose="02020603050405020304" pitchFamily="18" charset="0"/>
            </a:endParaRPr>
          </a:p>
          <a:p>
            <a:pPr marL="457200" indent="-457200" defTabSz="609630">
              <a:lnSpc>
                <a:spcPct val="150000"/>
              </a:lnSpc>
              <a:spcAft>
                <a:spcPts val="533"/>
              </a:spcAft>
              <a:buFont typeface="+mj-lt"/>
              <a:buAutoNum type="arabicPeriod"/>
            </a:pPr>
            <a:endParaRPr lang="en-US" sz="2133" dirty="0">
              <a:solidFill>
                <a:prstClr val="black"/>
              </a:solidFill>
              <a:latin typeface="Calibri"/>
            </a:endParaRPr>
          </a:p>
          <a:p>
            <a:pPr marL="200895" lvl="1" defTabSz="609630"/>
            <a:endParaRPr lang="en-US" sz="1867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2224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7BFF9-9F96-C0EE-845B-1858943E5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141475-88C0-F84B-3C8A-61C7D7E018DB}"/>
              </a:ext>
            </a:extLst>
          </p:cNvPr>
          <p:cNvSpPr txBox="1"/>
          <p:nvPr/>
        </p:nvSpPr>
        <p:spPr>
          <a:xfrm>
            <a:off x="2184003" y="580028"/>
            <a:ext cx="9197775" cy="4930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012"/>
              </a:lnSpc>
              <a:spcBef>
                <a:spcPct val="0"/>
              </a:spcBef>
            </a:pPr>
            <a:r>
              <a:rPr lang="en-GB" sz="2800" b="1" dirty="0">
                <a:solidFill>
                  <a:srgbClr val="ED2894"/>
                </a:solidFill>
                <a:latin typeface="+mj-lt"/>
              </a:rPr>
              <a:t>UK Shared Prosperity Fund (UKSPF)</a:t>
            </a: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46841B3-D378-242C-EFEC-538B5CD869F3}"/>
              </a:ext>
            </a:extLst>
          </p:cNvPr>
          <p:cNvSpPr/>
          <p:nvPr/>
        </p:nvSpPr>
        <p:spPr>
          <a:xfrm>
            <a:off x="2184002" y="1077599"/>
            <a:ext cx="1745827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0801FF01-893D-1B1C-48BE-BE57E8F39570}"/>
              </a:ext>
            </a:extLst>
          </p:cNvPr>
          <p:cNvGrpSpPr/>
          <p:nvPr/>
        </p:nvGrpSpPr>
        <p:grpSpPr>
          <a:xfrm>
            <a:off x="0" y="0"/>
            <a:ext cx="2057400" cy="6858000"/>
            <a:chOff x="0" y="0"/>
            <a:chExt cx="812800" cy="2709333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1150D409-F155-87C9-7CAD-9474CEFCB0C0}"/>
                </a:ext>
              </a:extLst>
            </p:cNvPr>
            <p:cNvSpPr/>
            <p:nvPr/>
          </p:nvSpPr>
          <p:spPr>
            <a:xfrm>
              <a:off x="0" y="0"/>
              <a:ext cx="812800" cy="2709333"/>
            </a:xfrm>
            <a:custGeom>
              <a:avLst/>
              <a:gdLst/>
              <a:ahLst/>
              <a:cxnLst/>
              <a:rect l="l" t="t" r="r" b="b"/>
              <a:pathLst>
                <a:path w="812800" h="2709333">
                  <a:moveTo>
                    <a:pt x="0" y="0"/>
                  </a:moveTo>
                  <a:lnTo>
                    <a:pt x="812800" y="0"/>
                  </a:lnTo>
                  <a:lnTo>
                    <a:pt x="812800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ED2894"/>
            </a:solidFill>
          </p:spPr>
          <p:txBody>
            <a:bodyPr/>
            <a:lstStyle/>
            <a:p>
              <a:pPr defTabSz="609630"/>
              <a:endParaRPr lang="en-GB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2BA72667-52CE-AE20-F4E9-E87010588513}"/>
                </a:ext>
              </a:extLst>
            </p:cNvPr>
            <p:cNvSpPr txBox="1"/>
            <p:nvPr/>
          </p:nvSpPr>
          <p:spPr>
            <a:xfrm>
              <a:off x="0" y="-47625"/>
              <a:ext cx="812800" cy="275695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Freeform 7">
            <a:extLst>
              <a:ext uri="{FF2B5EF4-FFF2-40B4-BE49-F238E27FC236}">
                <a16:creationId xmlns:a16="http://schemas.microsoft.com/office/drawing/2014/main" id="{111D2704-8DBD-A4B7-7B71-F91DCFC2DD1B}"/>
              </a:ext>
            </a:extLst>
          </p:cNvPr>
          <p:cNvSpPr/>
          <p:nvPr/>
        </p:nvSpPr>
        <p:spPr>
          <a:xfrm>
            <a:off x="2184400" y="6303346"/>
            <a:ext cx="1391522" cy="347881"/>
          </a:xfrm>
          <a:custGeom>
            <a:avLst/>
            <a:gdLst/>
            <a:ahLst/>
            <a:cxnLst/>
            <a:rect l="l" t="t" r="r" b="b"/>
            <a:pathLst>
              <a:path w="2087283" h="521821">
                <a:moveTo>
                  <a:pt x="0" y="0"/>
                </a:moveTo>
                <a:lnTo>
                  <a:pt x="2087282" y="0"/>
                </a:lnTo>
                <a:lnTo>
                  <a:pt x="2087282" y="521821"/>
                </a:lnTo>
                <a:lnTo>
                  <a:pt x="0" y="5218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3A8069A1-8CD5-07E1-64D1-D01DEC2684E3}"/>
              </a:ext>
            </a:extLst>
          </p:cNvPr>
          <p:cNvSpPr/>
          <p:nvPr/>
        </p:nvSpPr>
        <p:spPr>
          <a:xfrm>
            <a:off x="8788400" y="5397201"/>
            <a:ext cx="3200400" cy="1254026"/>
          </a:xfrm>
          <a:custGeom>
            <a:avLst/>
            <a:gdLst/>
            <a:ahLst/>
            <a:cxnLst/>
            <a:rect l="l" t="t" r="r" b="b"/>
            <a:pathLst>
              <a:path w="6703672" h="2715929">
                <a:moveTo>
                  <a:pt x="0" y="0"/>
                </a:moveTo>
                <a:lnTo>
                  <a:pt x="6703672" y="0"/>
                </a:lnTo>
                <a:lnTo>
                  <a:pt x="6703672" y="2715929"/>
                </a:lnTo>
                <a:lnTo>
                  <a:pt x="0" y="271592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7267"/>
            </a:stretch>
          </a:blipFill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86ADBA2E-A0D3-53AB-0A29-2F4FBFABC891}"/>
              </a:ext>
            </a:extLst>
          </p:cNvPr>
          <p:cNvSpPr txBox="1"/>
          <p:nvPr/>
        </p:nvSpPr>
        <p:spPr>
          <a:xfrm>
            <a:off x="2184001" y="96672"/>
            <a:ext cx="7540101" cy="4217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387"/>
              </a:lnSpc>
              <a:spcBef>
                <a:spcPct val="0"/>
              </a:spcBef>
            </a:pPr>
            <a:r>
              <a:rPr lang="en-GB" sz="2800" b="1" dirty="0">
                <a:solidFill>
                  <a:srgbClr val="A6A7A9"/>
                </a:solidFill>
                <a:latin typeface="+mj-lt"/>
              </a:rPr>
              <a:t>JUFJ Forum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04F0A986-0A05-3C68-11E6-97ECEAB42265}"/>
              </a:ext>
            </a:extLst>
          </p:cNvPr>
          <p:cNvSpPr txBox="1"/>
          <p:nvPr/>
        </p:nvSpPr>
        <p:spPr>
          <a:xfrm>
            <a:off x="2184400" y="1295401"/>
            <a:ext cx="9804400" cy="45469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Funding for UKSPF projects comes to an end in March.</a:t>
            </a: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Exit planning ongoing with providers - some providers given timeline extensions as per UK Gov guidance.</a:t>
            </a: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No direct replacement for UKSPF.</a:t>
            </a: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For providers continuing with employability delivery, we would encourage continued attendance at </a:t>
            </a:r>
            <a:r>
              <a:rPr lang="en-GB" sz="2133" kern="10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JUFJ Forums.</a:t>
            </a:r>
            <a:endParaRPr lang="en-GB" sz="2133" kern="100" dirty="0">
              <a:solidFill>
                <a:prstClr val="black"/>
              </a:solidFill>
              <a:latin typeface="Calibri"/>
              <a:cs typeface="Times New Roman" panose="02020603050405020304" pitchFamily="18" charset="0"/>
            </a:endParaRP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 sz="2133" dirty="0">
                <a:solidFill>
                  <a:prstClr val="black"/>
                </a:solidFill>
                <a:latin typeface="Calibri"/>
              </a:rPr>
              <a:t>For questions on UKSPF from March onwards, please contact Kate Kelman or Craig Dutton.</a:t>
            </a:r>
          </a:p>
          <a:p>
            <a:pPr marL="200895" lvl="1" defTabSz="609630"/>
            <a:endParaRPr lang="en-US" sz="1867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0980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61CD8-843D-7015-7FA4-F79C8C600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51A29905-DF4D-EA7A-B287-E27D2A1C9E2B}"/>
              </a:ext>
            </a:extLst>
          </p:cNvPr>
          <p:cNvSpPr txBox="1"/>
          <p:nvPr/>
        </p:nvSpPr>
        <p:spPr>
          <a:xfrm>
            <a:off x="2184003" y="580028"/>
            <a:ext cx="9197775" cy="4930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012"/>
              </a:lnSpc>
              <a:spcBef>
                <a:spcPct val="0"/>
              </a:spcBef>
            </a:pPr>
            <a:r>
              <a:rPr lang="en-GB" sz="2800" b="1" dirty="0">
                <a:solidFill>
                  <a:srgbClr val="ED2894"/>
                </a:solidFill>
                <a:latin typeface="+mj-lt"/>
              </a:rPr>
              <a:t>Blended Employability Service</a:t>
            </a: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8D381CAA-B3A2-34A2-3516-480AD7366F51}"/>
              </a:ext>
            </a:extLst>
          </p:cNvPr>
          <p:cNvSpPr/>
          <p:nvPr/>
        </p:nvSpPr>
        <p:spPr>
          <a:xfrm>
            <a:off x="2184002" y="1077599"/>
            <a:ext cx="1745827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237A9E0E-3961-FFA2-CB28-508D19CA4CF2}"/>
              </a:ext>
            </a:extLst>
          </p:cNvPr>
          <p:cNvGrpSpPr/>
          <p:nvPr/>
        </p:nvGrpSpPr>
        <p:grpSpPr>
          <a:xfrm>
            <a:off x="0" y="0"/>
            <a:ext cx="2057400" cy="6858000"/>
            <a:chOff x="0" y="0"/>
            <a:chExt cx="812800" cy="2709333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A8BFFFA3-1FA7-C044-9A82-99535C1ED6C5}"/>
                </a:ext>
              </a:extLst>
            </p:cNvPr>
            <p:cNvSpPr/>
            <p:nvPr/>
          </p:nvSpPr>
          <p:spPr>
            <a:xfrm>
              <a:off x="0" y="0"/>
              <a:ext cx="812800" cy="2709333"/>
            </a:xfrm>
            <a:custGeom>
              <a:avLst/>
              <a:gdLst/>
              <a:ahLst/>
              <a:cxnLst/>
              <a:rect l="l" t="t" r="r" b="b"/>
              <a:pathLst>
                <a:path w="812800" h="2709333">
                  <a:moveTo>
                    <a:pt x="0" y="0"/>
                  </a:moveTo>
                  <a:lnTo>
                    <a:pt x="812800" y="0"/>
                  </a:lnTo>
                  <a:lnTo>
                    <a:pt x="812800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ED2894"/>
            </a:solidFill>
          </p:spPr>
          <p:txBody>
            <a:bodyPr/>
            <a:lstStyle/>
            <a:p>
              <a:pPr defTabSz="609630"/>
              <a:endParaRPr lang="en-GB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B6A3C5E1-9366-E377-60A5-EF04EEE654A9}"/>
                </a:ext>
              </a:extLst>
            </p:cNvPr>
            <p:cNvSpPr txBox="1"/>
            <p:nvPr/>
          </p:nvSpPr>
          <p:spPr>
            <a:xfrm>
              <a:off x="0" y="-47625"/>
              <a:ext cx="812800" cy="275695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Freeform 7">
            <a:extLst>
              <a:ext uri="{FF2B5EF4-FFF2-40B4-BE49-F238E27FC236}">
                <a16:creationId xmlns:a16="http://schemas.microsoft.com/office/drawing/2014/main" id="{64F2B117-3A01-5BBB-CB50-9194F882D82D}"/>
              </a:ext>
            </a:extLst>
          </p:cNvPr>
          <p:cNvSpPr/>
          <p:nvPr/>
        </p:nvSpPr>
        <p:spPr>
          <a:xfrm>
            <a:off x="2184400" y="6303346"/>
            <a:ext cx="1391522" cy="347881"/>
          </a:xfrm>
          <a:custGeom>
            <a:avLst/>
            <a:gdLst/>
            <a:ahLst/>
            <a:cxnLst/>
            <a:rect l="l" t="t" r="r" b="b"/>
            <a:pathLst>
              <a:path w="2087283" h="521821">
                <a:moveTo>
                  <a:pt x="0" y="0"/>
                </a:moveTo>
                <a:lnTo>
                  <a:pt x="2087282" y="0"/>
                </a:lnTo>
                <a:lnTo>
                  <a:pt x="2087282" y="521821"/>
                </a:lnTo>
                <a:lnTo>
                  <a:pt x="0" y="5218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644D1081-3DA1-4B58-6C8F-E3CA36648B56}"/>
              </a:ext>
            </a:extLst>
          </p:cNvPr>
          <p:cNvSpPr/>
          <p:nvPr/>
        </p:nvSpPr>
        <p:spPr>
          <a:xfrm>
            <a:off x="8788400" y="5397201"/>
            <a:ext cx="3200400" cy="1254026"/>
          </a:xfrm>
          <a:custGeom>
            <a:avLst/>
            <a:gdLst/>
            <a:ahLst/>
            <a:cxnLst/>
            <a:rect l="l" t="t" r="r" b="b"/>
            <a:pathLst>
              <a:path w="6703672" h="2715929">
                <a:moveTo>
                  <a:pt x="0" y="0"/>
                </a:moveTo>
                <a:lnTo>
                  <a:pt x="6703672" y="0"/>
                </a:lnTo>
                <a:lnTo>
                  <a:pt x="6703672" y="2715929"/>
                </a:lnTo>
                <a:lnTo>
                  <a:pt x="0" y="271592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7267"/>
            </a:stretch>
          </a:blipFill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95B8946B-25C7-945C-C4AB-23E16D850481}"/>
              </a:ext>
            </a:extLst>
          </p:cNvPr>
          <p:cNvSpPr txBox="1"/>
          <p:nvPr/>
        </p:nvSpPr>
        <p:spPr>
          <a:xfrm>
            <a:off x="2184001" y="96672"/>
            <a:ext cx="7540101" cy="4217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387"/>
              </a:lnSpc>
              <a:spcBef>
                <a:spcPct val="0"/>
              </a:spcBef>
            </a:pPr>
            <a:r>
              <a:rPr lang="en-GB" sz="2800" b="1" dirty="0">
                <a:solidFill>
                  <a:srgbClr val="A6A7A9"/>
                </a:solidFill>
                <a:latin typeface="+mj-lt"/>
              </a:rPr>
              <a:t>JUFJ Forum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350AB143-36F9-BBA5-641D-3C1F3876F3D3}"/>
              </a:ext>
            </a:extLst>
          </p:cNvPr>
          <p:cNvSpPr txBox="1"/>
          <p:nvPr/>
        </p:nvSpPr>
        <p:spPr>
          <a:xfrm>
            <a:off x="2184400" y="1295401"/>
            <a:ext cx="9804400" cy="52316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Consists of four contracts: Next Step Edinburgh; All in Edinburgh; </a:t>
            </a:r>
            <a:r>
              <a:rPr lang="en-GB" sz="2133" kern="100" dirty="0" err="1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EnCompass</a:t>
            </a: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; Advance.</a:t>
            </a: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Next Step consortium led by Community Renewal (plus Citizens Advice Bureau). </a:t>
            </a: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All in Edinburgh consortium led by Enable Scotland (plus Forth Sector; Into Work; The Action Group).</a:t>
            </a: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 err="1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EnCompass</a:t>
            </a: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 delivered by Access to Industry.</a:t>
            </a: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Advance </a:t>
            </a:r>
            <a:r>
              <a:rPr lang="en-GB" sz="213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consortium led by Enable Scotland (plus Forth Sector and The Action Group).</a:t>
            </a:r>
            <a:endParaRPr lang="en-GB" sz="2133" kern="100" dirty="0">
              <a:solidFill>
                <a:prstClr val="black"/>
              </a:solidFill>
              <a:latin typeface="Calibri"/>
              <a:cs typeface="Times New Roman" panose="02020603050405020304" pitchFamily="18" charset="0"/>
            </a:endParaRP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133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All contracts are entering their fifth year of a possible six.</a:t>
            </a: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endParaRPr lang="en-GB" sz="2133" kern="100" dirty="0">
              <a:solidFill>
                <a:prstClr val="black"/>
              </a:solidFill>
              <a:latin typeface="Calibri"/>
              <a:cs typeface="Times New Roman" panose="02020603050405020304" pitchFamily="18" charset="0"/>
            </a:endParaRP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endParaRPr lang="en-US" sz="2133" dirty="0">
              <a:solidFill>
                <a:prstClr val="black"/>
              </a:solidFill>
              <a:latin typeface="Calibri"/>
            </a:endParaRPr>
          </a:p>
          <a:p>
            <a:pPr marL="200895" lvl="1" defTabSz="609630"/>
            <a:endParaRPr lang="en-US" sz="1867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3303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4417F-1A8A-728F-6ED0-460AA65CF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B4F26BE-DCE1-730D-7FAC-09A954D2793C}"/>
              </a:ext>
            </a:extLst>
          </p:cNvPr>
          <p:cNvSpPr txBox="1"/>
          <p:nvPr/>
        </p:nvSpPr>
        <p:spPr>
          <a:xfrm>
            <a:off x="2184003" y="580028"/>
            <a:ext cx="9197775" cy="4930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012"/>
              </a:lnSpc>
              <a:spcBef>
                <a:spcPct val="0"/>
              </a:spcBef>
            </a:pPr>
            <a:r>
              <a:rPr lang="en-GB" sz="2800" b="1" dirty="0">
                <a:solidFill>
                  <a:srgbClr val="ED2894"/>
                </a:solidFill>
                <a:latin typeface="+mj-lt"/>
              </a:rPr>
              <a:t>No One Left Behind (NOLB)</a:t>
            </a: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32E86046-FD1F-16CF-B6B6-E2D5B4C46797}"/>
              </a:ext>
            </a:extLst>
          </p:cNvPr>
          <p:cNvSpPr/>
          <p:nvPr/>
        </p:nvSpPr>
        <p:spPr>
          <a:xfrm>
            <a:off x="2184002" y="1077599"/>
            <a:ext cx="1745827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7DDCB56B-2A0A-7B53-C901-8B4BAF192D5C}"/>
              </a:ext>
            </a:extLst>
          </p:cNvPr>
          <p:cNvGrpSpPr/>
          <p:nvPr/>
        </p:nvGrpSpPr>
        <p:grpSpPr>
          <a:xfrm>
            <a:off x="0" y="0"/>
            <a:ext cx="2057400" cy="6858000"/>
            <a:chOff x="0" y="0"/>
            <a:chExt cx="812800" cy="2709333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626B9EB2-CC74-7D43-A031-90CCFBDE965F}"/>
                </a:ext>
              </a:extLst>
            </p:cNvPr>
            <p:cNvSpPr/>
            <p:nvPr/>
          </p:nvSpPr>
          <p:spPr>
            <a:xfrm>
              <a:off x="0" y="0"/>
              <a:ext cx="812800" cy="2709333"/>
            </a:xfrm>
            <a:custGeom>
              <a:avLst/>
              <a:gdLst/>
              <a:ahLst/>
              <a:cxnLst/>
              <a:rect l="l" t="t" r="r" b="b"/>
              <a:pathLst>
                <a:path w="812800" h="2709333">
                  <a:moveTo>
                    <a:pt x="0" y="0"/>
                  </a:moveTo>
                  <a:lnTo>
                    <a:pt x="812800" y="0"/>
                  </a:lnTo>
                  <a:lnTo>
                    <a:pt x="812800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ED2894"/>
            </a:solidFill>
          </p:spPr>
          <p:txBody>
            <a:bodyPr/>
            <a:lstStyle/>
            <a:p>
              <a:pPr defTabSz="609630"/>
              <a:endParaRPr lang="en-GB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0CECAA59-F49B-6F50-DE12-BD6B4AC8A78C}"/>
                </a:ext>
              </a:extLst>
            </p:cNvPr>
            <p:cNvSpPr txBox="1"/>
            <p:nvPr/>
          </p:nvSpPr>
          <p:spPr>
            <a:xfrm>
              <a:off x="0" y="-47625"/>
              <a:ext cx="812800" cy="275695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Freeform 7">
            <a:extLst>
              <a:ext uri="{FF2B5EF4-FFF2-40B4-BE49-F238E27FC236}">
                <a16:creationId xmlns:a16="http://schemas.microsoft.com/office/drawing/2014/main" id="{056D1B32-0601-1561-C984-C6195F263E97}"/>
              </a:ext>
            </a:extLst>
          </p:cNvPr>
          <p:cNvSpPr/>
          <p:nvPr/>
        </p:nvSpPr>
        <p:spPr>
          <a:xfrm>
            <a:off x="2184400" y="6303346"/>
            <a:ext cx="1391522" cy="347881"/>
          </a:xfrm>
          <a:custGeom>
            <a:avLst/>
            <a:gdLst/>
            <a:ahLst/>
            <a:cxnLst/>
            <a:rect l="l" t="t" r="r" b="b"/>
            <a:pathLst>
              <a:path w="2087283" h="521821">
                <a:moveTo>
                  <a:pt x="0" y="0"/>
                </a:moveTo>
                <a:lnTo>
                  <a:pt x="2087282" y="0"/>
                </a:lnTo>
                <a:lnTo>
                  <a:pt x="2087282" y="521821"/>
                </a:lnTo>
                <a:lnTo>
                  <a:pt x="0" y="5218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BB9F2807-3190-4EC5-76B1-422067702817}"/>
              </a:ext>
            </a:extLst>
          </p:cNvPr>
          <p:cNvSpPr/>
          <p:nvPr/>
        </p:nvSpPr>
        <p:spPr>
          <a:xfrm>
            <a:off x="8788400" y="5397201"/>
            <a:ext cx="3200400" cy="1254026"/>
          </a:xfrm>
          <a:custGeom>
            <a:avLst/>
            <a:gdLst/>
            <a:ahLst/>
            <a:cxnLst/>
            <a:rect l="l" t="t" r="r" b="b"/>
            <a:pathLst>
              <a:path w="6703672" h="2715929">
                <a:moveTo>
                  <a:pt x="0" y="0"/>
                </a:moveTo>
                <a:lnTo>
                  <a:pt x="6703672" y="0"/>
                </a:lnTo>
                <a:lnTo>
                  <a:pt x="6703672" y="2715929"/>
                </a:lnTo>
                <a:lnTo>
                  <a:pt x="0" y="271592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7267"/>
            </a:stretch>
          </a:blipFill>
        </p:spPr>
        <p:txBody>
          <a:bodyPr/>
          <a:lstStyle/>
          <a:p>
            <a:pPr defTabSz="609630"/>
            <a:endParaRPr lang="en-GB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779D7641-F9BA-2235-FCE1-C6AFAE20E1C9}"/>
              </a:ext>
            </a:extLst>
          </p:cNvPr>
          <p:cNvSpPr txBox="1"/>
          <p:nvPr/>
        </p:nvSpPr>
        <p:spPr>
          <a:xfrm>
            <a:off x="2184001" y="96672"/>
            <a:ext cx="7540101" cy="4217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387"/>
              </a:lnSpc>
              <a:spcBef>
                <a:spcPct val="0"/>
              </a:spcBef>
            </a:pPr>
            <a:r>
              <a:rPr lang="en-GB" sz="2800" b="1" dirty="0">
                <a:solidFill>
                  <a:srgbClr val="A6A7A9"/>
                </a:solidFill>
                <a:latin typeface="+mj-lt"/>
              </a:rPr>
              <a:t>JUFJ Forum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78A55CE4-8267-C90D-66EF-7B1CAC9C0FBB}"/>
              </a:ext>
            </a:extLst>
          </p:cNvPr>
          <p:cNvSpPr txBox="1"/>
          <p:nvPr/>
        </p:nvSpPr>
        <p:spPr>
          <a:xfrm>
            <a:off x="2184400" y="1295401"/>
            <a:ext cx="9804400" cy="49552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Currently consists of Network of Employment Support and Training (NEST); Moving Forward/Moving Forward for Parents; Vocational Training Framework; and ESOL Grants.</a:t>
            </a: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Annual funding coming from Scottish Government, indicative allocation received.</a:t>
            </a: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Local Employability Partnership approval on spend.</a:t>
            </a:r>
          </a:p>
          <a:p>
            <a:pPr marL="190510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Steady state for grant programmes but future co-production required:</a:t>
            </a:r>
          </a:p>
          <a:p>
            <a:pPr marL="647710" lvl="1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NEST during 2027-28 financial year.</a:t>
            </a:r>
          </a:p>
          <a:p>
            <a:pPr marL="647710" lvl="1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Moving Forward during 2026-27 financial year unless extension agreed.</a:t>
            </a:r>
          </a:p>
          <a:p>
            <a:pPr marL="647710" lvl="1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New Vocational Training Framework in place from April.</a:t>
            </a:r>
          </a:p>
          <a:p>
            <a:pPr marL="647710" lvl="1" indent="-190510" defTabSz="609630">
              <a:lnSpc>
                <a:spcPct val="150000"/>
              </a:lnSpc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GB" sz="2000" kern="1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ESOL Grants considered on an annual basis. </a:t>
            </a:r>
            <a:endParaRPr lang="en-US" sz="2133" dirty="0">
              <a:solidFill>
                <a:prstClr val="black"/>
              </a:solidFill>
              <a:latin typeface="Calibri"/>
            </a:endParaRPr>
          </a:p>
          <a:p>
            <a:pPr marL="200895" lvl="1" defTabSz="609630"/>
            <a:endParaRPr lang="en-US" sz="1867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2463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D5C21-30DE-494D-06B7-E78ED062F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1E99BFE-15B6-63B8-53C2-205DCAD47E1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1000"/>
            </a:blip>
            <a:stretch>
              <a:fillRect l="-20312" r="-20312"/>
            </a:stretch>
          </a:blipFill>
        </p:spPr>
        <p:txBody>
          <a:bodyPr/>
          <a:lstStyle/>
          <a:p>
            <a:endParaRPr lang="en-GB" sz="1200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345E9D17-559D-2EE9-4FEB-6E3635AE1221}"/>
              </a:ext>
            </a:extLst>
          </p:cNvPr>
          <p:cNvGrpSpPr/>
          <p:nvPr/>
        </p:nvGrpSpPr>
        <p:grpSpPr>
          <a:xfrm>
            <a:off x="0" y="0"/>
            <a:ext cx="2057400" cy="6858000"/>
            <a:chOff x="0" y="0"/>
            <a:chExt cx="812800" cy="2709333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3E618EF-6FC4-7CD9-41D8-777E2A801688}"/>
                </a:ext>
              </a:extLst>
            </p:cNvPr>
            <p:cNvSpPr/>
            <p:nvPr/>
          </p:nvSpPr>
          <p:spPr>
            <a:xfrm>
              <a:off x="0" y="0"/>
              <a:ext cx="812800" cy="2709333"/>
            </a:xfrm>
            <a:custGeom>
              <a:avLst/>
              <a:gdLst/>
              <a:ahLst/>
              <a:cxnLst/>
              <a:rect l="l" t="t" r="r" b="b"/>
              <a:pathLst>
                <a:path w="812800" h="2709333">
                  <a:moveTo>
                    <a:pt x="0" y="0"/>
                  </a:moveTo>
                  <a:lnTo>
                    <a:pt x="812800" y="0"/>
                  </a:lnTo>
                  <a:lnTo>
                    <a:pt x="812800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ED2894"/>
            </a:solidFill>
          </p:spPr>
          <p:txBody>
            <a:bodyPr/>
            <a:lstStyle/>
            <a:p>
              <a:endParaRPr lang="en-GB" sz="120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9A6628F-D2D7-1A5C-25C0-F8F19826D02B}"/>
                </a:ext>
              </a:extLst>
            </p:cNvPr>
            <p:cNvSpPr txBox="1"/>
            <p:nvPr/>
          </p:nvSpPr>
          <p:spPr>
            <a:xfrm>
              <a:off x="0" y="-47625"/>
              <a:ext cx="812800" cy="275695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9" name="Freeform 9">
            <a:extLst>
              <a:ext uri="{FF2B5EF4-FFF2-40B4-BE49-F238E27FC236}">
                <a16:creationId xmlns:a16="http://schemas.microsoft.com/office/drawing/2014/main" id="{32AFB484-8D8C-5EFB-CFB7-CEEDDEA5AA16}"/>
              </a:ext>
            </a:extLst>
          </p:cNvPr>
          <p:cNvSpPr/>
          <p:nvPr/>
        </p:nvSpPr>
        <p:spPr>
          <a:xfrm>
            <a:off x="9175439" y="258233"/>
            <a:ext cx="2773456" cy="2743200"/>
          </a:xfrm>
          <a:custGeom>
            <a:avLst/>
            <a:gdLst/>
            <a:ahLst/>
            <a:cxnLst/>
            <a:rect l="l" t="t" r="r" b="b"/>
            <a:pathLst>
              <a:path w="4160184" h="4114800">
                <a:moveTo>
                  <a:pt x="0" y="0"/>
                </a:moveTo>
                <a:lnTo>
                  <a:pt x="4160184" y="0"/>
                </a:lnTo>
                <a:lnTo>
                  <a:pt x="416018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37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43C472-978B-C1C5-31B9-3977DEFA5483}"/>
              </a:ext>
            </a:extLst>
          </p:cNvPr>
          <p:cNvSpPr txBox="1"/>
          <p:nvPr/>
        </p:nvSpPr>
        <p:spPr>
          <a:xfrm>
            <a:off x="2184400" y="1295401"/>
            <a:ext cx="9804400" cy="43960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ct val="150000"/>
              </a:lnSpc>
              <a:spcAft>
                <a:spcPts val="533"/>
              </a:spcAft>
            </a:pPr>
            <a:endParaRPr lang="en-GB" sz="2800" b="1" kern="1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algn="ctr" defTabSz="609630">
              <a:lnSpc>
                <a:spcPct val="150000"/>
              </a:lnSpc>
              <a:spcAft>
                <a:spcPts val="533"/>
              </a:spcAft>
            </a:pPr>
            <a:r>
              <a:rPr lang="en-GB" sz="2800" b="1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CRAIG DUTTON</a:t>
            </a:r>
          </a:p>
          <a:p>
            <a:pPr algn="ctr" defTabSz="609630">
              <a:lnSpc>
                <a:spcPct val="150000"/>
              </a:lnSpc>
              <a:spcAft>
                <a:spcPts val="533"/>
              </a:spcAft>
            </a:pPr>
            <a:r>
              <a:rPr lang="en-US" sz="2800" b="1" dirty="0">
                <a:solidFill>
                  <a:prstClr val="black"/>
                </a:solidFill>
                <a:latin typeface="Calibri"/>
              </a:rPr>
              <a:t>HEAD OF CONTRACTS AND GRANTS</a:t>
            </a:r>
          </a:p>
          <a:p>
            <a:pPr algn="ctr" defTabSz="609630">
              <a:lnSpc>
                <a:spcPct val="150000"/>
              </a:lnSpc>
              <a:spcAft>
                <a:spcPts val="533"/>
              </a:spcAft>
            </a:pPr>
            <a:r>
              <a:rPr lang="en-US" sz="2800" b="1" dirty="0">
                <a:solidFill>
                  <a:prstClr val="black"/>
                </a:solidFill>
                <a:latin typeface="Calibri"/>
              </a:rPr>
              <a:t>EMAIL: </a:t>
            </a:r>
            <a:r>
              <a:rPr lang="en-US" sz="2800" b="1" dirty="0">
                <a:solidFill>
                  <a:prstClr val="black"/>
                </a:solidFill>
                <a:latin typeface="Calibri"/>
                <a:hlinkClick r:id="rId5"/>
              </a:rPr>
              <a:t>CRAIG.DUTTON@CAPITALCITYPARTNERSHIP.ORG</a:t>
            </a:r>
            <a:r>
              <a:rPr lang="en-US" sz="2800" b="1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algn="ctr" defTabSz="609630">
              <a:lnSpc>
                <a:spcPct val="150000"/>
              </a:lnSpc>
              <a:spcAft>
                <a:spcPts val="533"/>
              </a:spcAft>
            </a:pPr>
            <a:r>
              <a:rPr lang="en-US" sz="2800" b="1" dirty="0">
                <a:solidFill>
                  <a:prstClr val="black"/>
                </a:solidFill>
                <a:latin typeface="Calibri"/>
              </a:rPr>
              <a:t>PHONE: 07960 002 001</a:t>
            </a:r>
          </a:p>
          <a:p>
            <a:pPr defTabSz="609630">
              <a:lnSpc>
                <a:spcPct val="150000"/>
              </a:lnSpc>
              <a:spcAft>
                <a:spcPts val="533"/>
              </a:spcAft>
            </a:pPr>
            <a:endParaRPr lang="en-US" sz="2133" dirty="0">
              <a:solidFill>
                <a:prstClr val="black"/>
              </a:solidFill>
              <a:latin typeface="Calibri"/>
            </a:endParaRPr>
          </a:p>
          <a:p>
            <a:pPr marL="200895" lvl="1" defTabSz="609630"/>
            <a:endParaRPr lang="en-US" sz="1867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0112027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336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Poppins Bold</vt:lpstr>
      <vt:lpstr>Times New Roman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Paige Evans</dc:creator>
  <cp:lastModifiedBy>Craig Dutton</cp:lastModifiedBy>
  <cp:revision>37</cp:revision>
  <dcterms:created xsi:type="dcterms:W3CDTF">2025-06-24T13:21:04Z</dcterms:created>
  <dcterms:modified xsi:type="dcterms:W3CDTF">2026-02-20T11:43:08Z</dcterms:modified>
</cp:coreProperties>
</file>